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39"/>
  </p:notesMasterIdLst>
  <p:handoutMasterIdLst>
    <p:handoutMasterId r:id="rId40"/>
  </p:handoutMasterIdLst>
  <p:sldIdLst>
    <p:sldId id="946" r:id="rId2"/>
    <p:sldId id="947" r:id="rId3"/>
    <p:sldId id="1608" r:id="rId4"/>
    <p:sldId id="1619" r:id="rId5"/>
    <p:sldId id="1609" r:id="rId6"/>
    <p:sldId id="1610" r:id="rId7"/>
    <p:sldId id="1618" r:id="rId8"/>
    <p:sldId id="1637" r:id="rId9"/>
    <p:sldId id="1638" r:id="rId10"/>
    <p:sldId id="1639" r:id="rId11"/>
    <p:sldId id="1640" r:id="rId12"/>
    <p:sldId id="1641" r:id="rId13"/>
    <p:sldId id="1611" r:id="rId14"/>
    <p:sldId id="1617" r:id="rId15"/>
    <p:sldId id="1623" r:id="rId16"/>
    <p:sldId id="1636" r:id="rId17"/>
    <p:sldId id="1624" r:id="rId18"/>
    <p:sldId id="1626" r:id="rId19"/>
    <p:sldId id="1627" r:id="rId20"/>
    <p:sldId id="1628" r:id="rId21"/>
    <p:sldId id="1643" r:id="rId22"/>
    <p:sldId id="1612" r:id="rId23"/>
    <p:sldId id="1647" r:id="rId24"/>
    <p:sldId id="1642" r:id="rId25"/>
    <p:sldId id="1631" r:id="rId26"/>
    <p:sldId id="1632" r:id="rId27"/>
    <p:sldId id="1652" r:id="rId28"/>
    <p:sldId id="1634" r:id="rId29"/>
    <p:sldId id="1650" r:id="rId30"/>
    <p:sldId id="1651" r:id="rId31"/>
    <p:sldId id="1648" r:id="rId32"/>
    <p:sldId id="1630" r:id="rId33"/>
    <p:sldId id="1629" r:id="rId34"/>
    <p:sldId id="1635" r:id="rId35"/>
    <p:sldId id="1633" r:id="rId36"/>
    <p:sldId id="1625" r:id="rId37"/>
    <p:sldId id="1645" r:id="rId38"/>
  </p:sldIdLst>
  <p:sldSz cx="12188825" cy="6858000"/>
  <p:notesSz cx="7010400" cy="9271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EF17FC-9A96-2E47-8F7E-754E321FE040}">
          <p14:sldIdLst>
            <p14:sldId id="946"/>
            <p14:sldId id="947"/>
            <p14:sldId id="1608"/>
            <p14:sldId id="1619"/>
            <p14:sldId id="1609"/>
            <p14:sldId id="1610"/>
            <p14:sldId id="1618"/>
            <p14:sldId id="1637"/>
            <p14:sldId id="1638"/>
            <p14:sldId id="1639"/>
            <p14:sldId id="1640"/>
            <p14:sldId id="1641"/>
            <p14:sldId id="1611"/>
            <p14:sldId id="1617"/>
            <p14:sldId id="1623"/>
            <p14:sldId id="1636"/>
            <p14:sldId id="1624"/>
            <p14:sldId id="1626"/>
            <p14:sldId id="1627"/>
            <p14:sldId id="1628"/>
            <p14:sldId id="1643"/>
            <p14:sldId id="1612"/>
            <p14:sldId id="1647"/>
            <p14:sldId id="1642"/>
            <p14:sldId id="1631"/>
            <p14:sldId id="1632"/>
            <p14:sldId id="1652"/>
            <p14:sldId id="1634"/>
            <p14:sldId id="1650"/>
            <p14:sldId id="1651"/>
            <p14:sldId id="1648"/>
            <p14:sldId id="1630"/>
            <p14:sldId id="1629"/>
            <p14:sldId id="1635"/>
            <p14:sldId id="1633"/>
            <p14:sldId id="1625"/>
            <p14:sldId id="16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0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CBF5"/>
    <a:srgbClr val="C1BD67"/>
    <a:srgbClr val="02FD7A"/>
    <a:srgbClr val="FBB27B"/>
    <a:srgbClr val="FF90C0"/>
    <a:srgbClr val="CCDED3"/>
    <a:srgbClr val="B5FF6B"/>
    <a:srgbClr val="B5C4C4"/>
    <a:srgbClr val="EBFFFF"/>
    <a:srgbClr val="618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20" autoAdjust="0"/>
    <p:restoredTop sz="86620" autoAdjust="0"/>
  </p:normalViewPr>
  <p:slideViewPr>
    <p:cSldViewPr snapToGrid="0">
      <p:cViewPr varScale="1">
        <p:scale>
          <a:sx n="106" d="100"/>
          <a:sy n="106" d="100"/>
        </p:scale>
        <p:origin x="736" y="176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-3540" y="-114"/>
      </p:cViewPr>
      <p:guideLst>
        <p:guide orient="horz" pos="2920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1C11E-1A00-48AF-8C08-97C362C67874}" type="datetimeFigureOut">
              <a:rPr lang="en-US" smtClean="0"/>
              <a:pPr/>
              <a:t>1/31/25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63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05863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FDF9B-F3F5-4382-A25B-4EAA3B410B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951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2:39:40.9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309 1144 24575,'33'0'0,"31"0"0,-19 0 0,10 0 0,26 0 0,14 0 0,-8 0 0,-10 0 0,-1 0 0,5 0 0,5 0 0,-13-1 0,6-2 0,-8-3 0,-3-5 0,-2-4 0,-7-3 0,-5-3 0,-7-1 0,-4 3 0,-3 0 0,-7 0 0,-8 0 0,-7 1 0,-7-3 0,-4-2 0,-1-5 0,0-8 0,2-6 0,-2-6 0,-1-4 0,-3 1 0,-2 2 0,0 2 0,-2 2 0,-7-2 0,-12-1 0,-12-1 0,-12 3 0,-7 5 0,-7 3 0,-8 1 0,-1 4 0,-2 2 0,4 6 0,-1 4 0,-3 3 0,0 3 0,-1 1 0,4 0 0,6 3 0,10 1 0,5 4 0,3 2 0,-2 1 0,-3 3 0,-4 0 0,0 0 0,3 0 0,-2 3 0,6 3 0,6 3 0,7 3 0,9 0 0,2 0 0,2 3 0,-4 4 0,-3 4 0,-4 6 0,-2 1 0,2 3 0,3-4 0,7-5 0,5-2 0,4-2 0,4-3 0,0 1 0,-1-1 0,0 5 0,-1 1 0,0 4 0,1 1 0,-1 2 0,1 2 0,2-3 0,0-3 0,4-3 0,1 0 0,1 1 0,0 2 0,3 3 0,3 0 0,4 0 0,3-3 0,1-3 0,1 0 0,1 0 0,1 3 0,1 0 0,0-3 0,0 0 0,0-2 0,-1-2 0,1-1 0,0-4 0,2 0 0,-7-8 0,4 1 0,-3-4 0,7 2 0,5 1 0,5 2 0,5 0 0,5 0 0,7 1 0,-21-5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2:39:50.5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4046 361 24575,'-26'0'0,"-46"0"0,1 0 0,-12 0 0,6 0 0,-6 0 0,-3 0 0,9 0 0,-3 0 0,-2 0 0,-1 0-646,-6 0 1,-2 0 0,0 0-1,-1 0 646,0 0 0,0 0 0,0 0 0,2 0 0,5 0 0,0 0 0,2 0 0,2 0-24,-18 0 0,2 0 1,2 0 23,12 0 0,3 0 0,2 0 0,-22 0 0,3 0 0,7 0 0,1 0 0,5 1 0,2 1 0,5 1 0,2 2 0,4 0 0,3 1 947,9 0 1,5 1-948,-24 6 758,25-1-758,18 0 0,1 1 0,-6 3 0,-6 1 0,-1 1 0,5 1 0,3 1 0,0 5 0,-2 5 0,0 4 0,5-2 0,9-5 0,8-1 0,6 0 0,2 4 0,-1 6 0,0-1 0,2 0 0,3-1 0,5-6 0,2 1 0,0-3 0,0-3 0,0 0 0,0-3 0,0 6 0,15 11 0,26 17 0,-5-18 0,6 2 0,20 8 0,8 0 0,13 5 0,6-3-256,-20-15 0,3-2 0,2-1 256,3-2 0,2-2 0,0-2 0,-2-3 0,1-3 0,0-1 0,-1-2 0,0-1 0,-1-2 0,-6-3 0,-1-1 0,-1-1 0,27 1 0,-2-3 0,-8-2 0,-2-1 0,-8-2 0,-2 0 0,-1 0 0,0 0 0,-2 0 0,0 0 0,0-2 0,-1-2 384,0-3 0,0-1-384,1-3 0,0-1 0,3-3 0,1-1 0,3-1 0,0 0 0,3-1 0,-1 0 0,-1 0 0,0-1 0,-2 2 0,0-1 0,-5 2 0,-2 0 0,-3 2 0,0 1 0,-5 1 0,0 0 0,-4 2 0,-1 0 0,-2 1 0,-2 1 0,43-9 0,-5 4 0,-7-1 0,1 1 0,1-4 0,-2 1 0,-2-1 0,-8 1 0,-6 4 0,-7-1 0,-3-2 0,-3 0 0,-4 0 0,-5-2 0,-8 3 0,-8 0 0,-6-1 0,-3 0 0,0-3 0,-2-2 0,-3 2 0,-6-2 0,-5 5 0,-2-9 0,-2 0 0,0-12 0,-2-10 0,-14-15 0,-23-18 0,10 32 0,-6-1 0,-9-2 0,-3 1 0,-3-1 0,-1 1 0,-2 3 0,-1 2 0,1 2 0,0 2 0,4 4 0,0 1 0,3 7 0,1 1 0,-33-19 0,5 10 0,3 7 0,-1 4 0,0 5 0,4 4 0,0 6 0,4 4 0,2 3 0,6 3 0,7 0 0,5 0 0,3 0 0,3 3 0,2 3 0,0 6 0,2 4 0,4 3 0,0 1 0,3 1 0,3-2 0,2-4 0,6-2 0,3-2 0,2-1 0,3-1 0,-3 2 0,-2-1 0,-2 0 0,1 2 0,6-5 0,3 6 0,4-10 0,0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2:57:38.19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12455 1 24575,'-28'0'0,"-32"0"0,-21 0 0,-17 0 0,33 0 0,-4 0 0,-3 0 0,-3 0-1549,1 0 1,-3 0 0,-3 0-1,-2 0 1,-2 0 1548,1 0 0,-4 0 0,-1 0 0,-1 0 0,-1 0 0,2 0 0,-1 0 0,0 0 0,0 0 0,0 0 0,-1 0 0,0 0 0,10 0 0,-1 0 0,0 0 0,0 0 0,0 0 0,0 0 0,0 0 0,-11 0 0,0 0 0,0 0 0,1 0 0,1 1 0,2-1-188,-7 1 1,2 0-1,1 0 1,2 0 0,0 1 187,6-1 0,0 1 0,2 0 0,1 0 0,2-1 147,-8 2 0,2-1 0,1 0 1,3 0-148,8 0 0,3 0 0,0-1 0,2 0-139,-14 0 1,1 0 0,2-1 138,4 0 0,1 0 0,2 0 0,4 0 0,1 0 0,1 0 1604,-25 0 1,3 0-1605,4 0 0,2 0 0,9 0 0,1 0 1461,8 0 0,2 0-1461,5 0 0,2 0 844,5 0 0,1 0-844,-42 0 686,4 0-686,2 0 0,-3 0 0,40 0 0,-1 0 0,-2 2 0,-2 1 0,-2 0 0,0 2 0,-4 1 0,-1 1 0,-2 1 0,0 0 0,-3 0 0,-1-1 0,-2 0 0,-2-1 0,1 0 0,0-1 0,-1-2 0,1 0 0,1-1 0,1 0 0,6-1 0,1 1 0,5-1 0,2 1 0,3-1 0,1 1 0,1 0 0,0 1 0,0 0 0,0 0 0,-2 1 0,1 1 0,-1 1 0,0 0 0,1 0 0,-1 0 0,2 0 0,-1 0 0,1 0 0,1-1 0,-45 7 0,4-3 0,-3 0 0,-1 0 0,43-4 0,-2 0 0,-1 0 0,-1 0 0,-1-2 0,0 0 0,-2 0 0,1 0 0,0-1 0,1-1 0,0 1 0,0 0 0,1-1 0,1 1 0,0-2 0,0 0 0,-2 0 0,0 0 0,0 0 0,1 0 0,0 0 0,0 0 0,2 0 0,-1 0 0,3 0 0,-1 0 0,0 0 0,1 0 0,-1 0 0,1 0 0,1 0 0,0 0 0,-43 0 0,8 0 0,10 0 0,5 0 0,4 0 0,2 0 0,0 0 0,3 0 0,3 0 0,1 0 0,-1 0 0,1 0 0,-3 0 0,-1 0 0,-3 0 0,-2 0 0,1 0 0,-1 0 0,-1 0 0,2 0 0,1 0 0,5 0 0,7 0 0,5 0 0,5 0 0,5 1 0,-1 6 0,0 3 0,5 5 0,5 0 0,9-2 0,7-2 0,5-3 0,4-2 0,1-2 0,0 2 0,0-1 0,0 0 0,0 0 0,0-1 0,0 0 0,0 0 0,0 1 0,2 0 0,3 4 0,2 4 0,5 8 0,1 9 0,3 4 0,1 4 0,2-2 0,1-1 0,1-4 0,2-5 0,-1-3 0,2-3 0,0-1 0,5 0 0,4 1 0,3 1 0,0-1 0,-2-2 0,1-3 0,2-3 0,2-3 0,2 1 0,1-3 0,-1 0 0,3-2 0,7 0 0,4 0 0,5-2 0,1 0 0,1 0 0,-1 0 0,2 3 0,7 0 0,7 0 0,12-1 0,-42-3 0,2-1 0,2 1 0,1 1 0,1-1 0,2-1 0,2 1 0,1 0 0,2 0 0,0-1 0,0-1 0,-1 0 0,1 0 0,-1 0 0,-2 0 0,-1 0 0,0 0 0,0 0 0,2 0 0,1 0 0,0 0 0,2 0 0,7 0 0,3 0 0,1 0 0,0 0 0,2 0 0,0 0 0,0 0 0,-2 0 0,-6 0 0,-2 0 0,-2 0 0,-2 0 0,-6 0 0,-2 0 0,-2 0 0,-1 0 0,43 0 0,-3 0 0,-5 0 0,-5 0 0,-2 0 0,3 0 0,8 0 0,-41 0 0,0 0 0,4-1 0,2 1 0,0-1 0,2-1 0,4-1 0,1 0 0,7-1 0,3 1 0,8 0 0,4 0 0,-21 2 0,3 0 0,0 1-167,3-1 0,0 1 0,1 1 167,0-1 0,1 0 0,-1 0 0,-2 0 0,0 0 0,-2 0 0,23 0 0,-2 0 0,-7 0 0,-3 0 0,-7 0 0,-1 0 0,-8 0 0,-1 0 0,-3 0 0,0 0 0,-1 0 0,-1 0 0,0 0 0,0 0 250,0 0 1,1 0-251,1 0 0,1 0 0,-1 0 0,1 0 0,2-2 0,-1 1 0,1-1 0,0 0 0,-1-1 0,-1 0 0,-2 0 0,-1 0 0,-1 1 0,-2 1 0,-2-1 0,-1 1 0,1 0 0,-1 1 0,1 0 0,0 0 0,3 0 0,-1 0 0,5-1 0,-1-1 0,3 1 0,-1-1 0,0 0 0,0 0 0,-4-1 0,-1 0 0,-2 1 0,-2-1 0,40-5 0,1-1 0,4-3 0,-42 5 0,2 0 0,3 0 0,1 0 0,2 0 0,1 1 0,-2 0 0,0 0 0,-4 1 0,-1 0 0,-3 1 0,-2 0 0,45-2 0,-2 2 0,-43 2 0,2 1 0,1 1 0,0 0 0,2 0 0,1 0 0,1 0 0,-1 0 0,-1 0 0,0 0 0,-3 0 0,-1 0 0,41 0 0,-8 0 0,-4 0 0,2 0 0,-2 0 0,-2 0 0,-6 3 0,-7 2 0,-1 3 0,1 4 0,5 0 0,5 0 0,1 2 0,-26-6 0,0-1 0,24 4 0,16 3 0,-25-8 0,2-1 0,4 0 0,4-2 0,0 1 0,1-2 0,4-2 0,2 0 0,3 0 0,0 0 0,-7 0 0,-8 0 0,-7 0 0,-7 0 0,-4 0 0,-7 0 0,-2 0 0,-5 0 0,-1 0 0,1-2 0,-1-1 0,2-2 0,0-2 0,0-1 0,0-2 0,0 1 0,0-2 0,-1-3 0,4-3 0,-2-2 0,-2-1 0,-4-3 0,-5-2 0,-4 0 0,-4-2 0,-4 0 0,-4-1 0,-6-1 0,-1-1 0,-3 0 0,0 3 0,0 2 0,0 4 0,-4 0 0,-5-2 0,-6-4 0,-4-3 0,-1 2 0,3 5 0,0 4 0,1 3 0,0 1 0,-1-1 0,1 0 0,-1 1 0,0 0 0,-2 2 0,1 2 0,2 1 0,0 1 0,-3 0 0,-2-1 0,-6-2 0,-3-1 0,2-2 0,-2 1 0,6 2 0,1 3 0,-1 2 0,0 2 0,-5 0 0,0-2 0,1 0 0,5 1 0,3 0 0,3 1 0,3 2 0,3 1 0,5 2 0,0 0 0,1 0 0,2 2 0,1-2 0,2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C7BB64C-82E2-466C-9C50-B2DA6307AB11}" type="datetimeFigureOut">
              <a:rPr lang="en-US" smtClean="0"/>
              <a:pPr/>
              <a:t>1/31/25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5925" y="696913"/>
            <a:ext cx="617855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18" tIns="46510" rIns="93018" bIns="4651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03725"/>
            <a:ext cx="5608320" cy="4171950"/>
          </a:xfrm>
          <a:prstGeom prst="rect">
            <a:avLst/>
          </a:prstGeom>
        </p:spPr>
        <p:txBody>
          <a:bodyPr vert="horz" lIns="93018" tIns="46510" rIns="93018" bIns="4651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842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05842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A778FBA5-F957-4CE9-A734-9CFA9C4F56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02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016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63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456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66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070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ways: aliases, ~/.</a:t>
            </a:r>
            <a:r>
              <a:rPr lang="en-US" dirty="0" err="1"/>
              <a:t>ssh</a:t>
            </a:r>
            <a:r>
              <a:rPr lang="en-US"/>
              <a:t>/config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5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(null)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6C8A2A7-7B02-8047-B96B-D2DA33AEEB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48" y="5960589"/>
            <a:ext cx="1022788" cy="528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8C5FF3-7041-4C4C-815D-E3BA0F36C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" t="15661" r="69428" b="59977"/>
          <a:stretch/>
        </p:blipFill>
        <p:spPr>
          <a:xfrm>
            <a:off x="1509971" y="5865037"/>
            <a:ext cx="1743953" cy="8803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DB80EF1-E498-2B4D-A898-CE6C08D1D6C0}"/>
              </a:ext>
            </a:extLst>
          </p:cNvPr>
          <p:cNvPicPr/>
          <p:nvPr userDrawn="1"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70"/>
          <a:stretch/>
        </p:blipFill>
        <p:spPr>
          <a:xfrm>
            <a:off x="111447" y="136768"/>
            <a:ext cx="3142478" cy="586638"/>
          </a:xfrm>
          <a:prstGeom prst="rect">
            <a:avLst/>
          </a:prstGeom>
        </p:spPr>
      </p:pic>
      <p:pic>
        <p:nvPicPr>
          <p:cNvPr id="24" name="Picture 23" descr="LL_Logo_blue.png">
            <a:extLst>
              <a:ext uri="{FF2B5EF4-FFF2-40B4-BE49-F238E27FC236}">
                <a16:creationId xmlns:a16="http://schemas.microsoft.com/office/drawing/2014/main" id="{ACC8EEA9-BD0A-2E4D-BC3D-6E99812A553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307079" y="6118659"/>
            <a:ext cx="3683057" cy="3709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FB7D8B-33E7-3642-A434-07EE72E484A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604" y="135260"/>
            <a:ext cx="3463532" cy="581801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9382E6C1-FE3D-4A4E-BFE6-285C8B39B0A6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903412" y="2793117"/>
            <a:ext cx="8382002" cy="685580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charset="0"/>
              <a:buNone/>
              <a:defRPr sz="2400">
                <a:solidFill>
                  <a:sysClr val="windowText" lastClr="000000"/>
                </a:solidFill>
              </a:defRPr>
            </a:lvl1pPr>
          </a:lstStyle>
          <a:p>
            <a:r>
              <a:rPr lang="en-US" kern="0" dirty="0"/>
              <a:t>William D. Oliver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5423CB9-5B56-4C86-8346-1192B9F8C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3412" y="1112698"/>
            <a:ext cx="8382002" cy="1294671"/>
          </a:xfrm>
        </p:spPr>
        <p:txBody>
          <a:bodyPr anchor="b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000" smtClean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786193" y="1700213"/>
            <a:ext cx="8604125" cy="394335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758" y="5706497"/>
            <a:ext cx="8605310" cy="2743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1"/>
          </p:nvPr>
        </p:nvSpPr>
        <p:spPr>
          <a:xfrm>
            <a:off x="1791758" y="1249252"/>
            <a:ext cx="8605310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082" y="1293094"/>
            <a:ext cx="10915522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083" y="1293094"/>
            <a:ext cx="5317368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6218828" y="1293094"/>
            <a:ext cx="5317368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158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082" y="1293094"/>
            <a:ext cx="10915522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53710" y="145148"/>
            <a:ext cx="9681406" cy="464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253710" y="593819"/>
            <a:ext cx="9681317" cy="296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400"/>
              </a:lnSpc>
              <a:buNone/>
              <a:defRPr sz="240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082" y="1680754"/>
            <a:ext cx="10915522" cy="4442955"/>
          </a:xfrm>
          <a:prstGeom prst="rect">
            <a:avLst/>
          </a:prstGeom>
        </p:spPr>
        <p:txBody>
          <a:bodyPr anchor="t" anchorCtr="1"/>
          <a:lstStyle>
            <a:lvl1pPr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defRPr/>
            </a:lvl1pPr>
            <a:lvl2pPr marL="539750" indent="-255588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12648" y="1768104"/>
            <a:ext cx="7958522" cy="377371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12648" y="5603133"/>
            <a:ext cx="7958522" cy="2743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2112648" y="1312860"/>
            <a:ext cx="7958522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2314841" y="1828800"/>
            <a:ext cx="7581449" cy="334327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2315877" y="5229437"/>
            <a:ext cx="7581449" cy="2743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1"/>
          </p:nvPr>
        </p:nvSpPr>
        <p:spPr>
          <a:xfrm>
            <a:off x="2315877" y="1368517"/>
            <a:ext cx="7581449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54499" y="162203"/>
            <a:ext cx="8479323" cy="6541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1032"/>
          <p:cNvSpPr>
            <a:spLocks noChangeArrowheads="1"/>
          </p:cNvSpPr>
          <p:nvPr/>
        </p:nvSpPr>
        <p:spPr bwMode="auto">
          <a:xfrm>
            <a:off x="70167" y="6461760"/>
            <a:ext cx="3048417" cy="305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0000"/>
                </a:solidFill>
                <a:cs typeface="Arial" pitchFamily="34" charset="0"/>
              </a:rPr>
              <a:t>JAG – </a:t>
            </a:r>
            <a:fld id="{6A829F23-F466-44AA-A5B9-24580D3A690E}" type="slidenum">
              <a:rPr lang="en-US" sz="1000" smtClean="0">
                <a:solidFill>
                  <a:srgbClr val="000000"/>
                </a:solidFill>
                <a:cs typeface="Arial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solidFill>
                <a:srgbClr val="000000"/>
              </a:solidFill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en-US" sz="1000" dirty="0" err="1">
                <a:solidFill>
                  <a:srgbClr val="000000"/>
                </a:solidFill>
                <a:latin typeface="+mj-lt"/>
                <a:cs typeface="Consolas" panose="020B0609020204030204" pitchFamily="49" charset="0"/>
              </a:rPr>
              <a:t>iQuHACK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00" baseline="0" dirty="0">
                <a:solidFill>
                  <a:srgbClr val="000000"/>
                </a:solidFill>
                <a:cs typeface="Arial" pitchFamily="34" charset="0"/>
              </a:rPr>
              <a:t>– Jan 31</a:t>
            </a:r>
            <a:r>
              <a:rPr lang="en-US" sz="1000" dirty="0">
                <a:solidFill>
                  <a:srgbClr val="000000"/>
                </a:solidFill>
                <a:cs typeface="Arial" pitchFamily="34" charset="0"/>
              </a:rPr>
              <a:t>, 2025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CF93AD-901A-3E47-AD94-38DFD375344F}"/>
              </a:ext>
            </a:extLst>
          </p:cNvPr>
          <p:cNvCxnSpPr/>
          <p:nvPr userDrawn="1"/>
        </p:nvCxnSpPr>
        <p:spPr>
          <a:xfrm>
            <a:off x="0" y="871964"/>
            <a:ext cx="12192000" cy="0"/>
          </a:xfrm>
          <a:prstGeom prst="line">
            <a:avLst/>
          </a:prstGeom>
          <a:ln w="25400">
            <a:solidFill>
              <a:srgbClr val="953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30021DA-9BFF-C74F-858B-ECEA13C45C7F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12" y="239359"/>
            <a:ext cx="1138056" cy="53166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69D28B7-8C9B-3B49-91B0-4D71BEE838F5}"/>
              </a:ext>
            </a:extLst>
          </p:cNvPr>
          <p:cNvGrpSpPr/>
          <p:nvPr userDrawn="1"/>
        </p:nvGrpSpPr>
        <p:grpSpPr>
          <a:xfrm>
            <a:off x="212457" y="239359"/>
            <a:ext cx="1335101" cy="457200"/>
            <a:chOff x="212457" y="239359"/>
            <a:chExt cx="1335101" cy="4572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C0F7D3-6F16-5140-8C57-580B2EEC75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457" y="277179"/>
              <a:ext cx="740306" cy="382877"/>
            </a:xfrm>
            <a:prstGeom prst="rect">
              <a:avLst/>
            </a:prstGeom>
          </p:spPr>
        </p:pic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7DC0A1F8-365B-CD45-B9EC-02E2A26FE7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0358" y="239359"/>
              <a:ext cx="457200" cy="457200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94" r:id="rId3"/>
    <p:sldLayoutId id="2147483689" r:id="rId4"/>
    <p:sldLayoutId id="2147483695" r:id="rId5"/>
    <p:sldLayoutId id="2147483692" r:id="rId6"/>
    <p:sldLayoutId id="2147483693" r:id="rId7"/>
    <p:sldLayoutId id="2147483676" r:id="rId8"/>
    <p:sldLayoutId id="2147483690" r:id="rId9"/>
    <p:sldLayoutId id="2147483691" r:id="rId10"/>
  </p:sldLayoutIdLst>
  <p:txStyles>
    <p:titleStyle>
      <a:lvl1pPr algn="ctr" eaLnBrk="1" hangingPunct="1">
        <a:lnSpc>
          <a:spcPts val="2800"/>
        </a:lnSpc>
        <a:defRPr sz="2800" b="1">
          <a:latin typeface="Arial" pitchFamily="34" charset="0"/>
          <a:cs typeface="Arial" pitchFamily="34" charset="0"/>
        </a:defRPr>
      </a:lvl1pPr>
    </p:titleStyle>
    <p:bodyStyle>
      <a:lvl1pPr marL="233363" indent="-233363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•"/>
        <a:defRPr sz="2000" b="1">
          <a:latin typeface="Arial" pitchFamily="34" charset="0"/>
          <a:cs typeface="Arial" pitchFamily="34" charset="0"/>
        </a:defRPr>
      </a:lvl1pPr>
      <a:lvl2pPr marL="509588" indent="-225425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–"/>
        <a:defRPr sz="2000" b="1">
          <a:latin typeface="Arial" pitchFamily="34" charset="0"/>
          <a:cs typeface="Arial" pitchFamily="34" charset="0"/>
        </a:defRPr>
      </a:lvl2pPr>
      <a:lvl3pPr marL="854075" indent="-223838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•"/>
        <a:defRPr sz="1600" b="1">
          <a:latin typeface="Arial" pitchFamily="34" charset="0"/>
          <a:cs typeface="Arial" pitchFamily="34" charset="0"/>
        </a:defRPr>
      </a:lvl3pPr>
      <a:lvl4pPr marL="1035050" indent="-180975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Courier New" pitchFamily="49" charset="0"/>
        <a:buChar char="o"/>
        <a:defRPr sz="1400" b="1">
          <a:latin typeface="Arial" pitchFamily="34" charset="0"/>
          <a:cs typeface="Arial" pitchFamily="34" charset="0"/>
        </a:defRPr>
      </a:lvl4pPr>
      <a:lvl5pPr marL="796925" indent="0" algn="l" eaLnBrk="1" hangingPunct="1">
        <a:spcBef>
          <a:spcPts val="600"/>
        </a:spcBef>
        <a:defRPr sz="1600" b="1">
          <a:latin typeface="Arial" pitchFamily="34" charset="0"/>
          <a:cs typeface="Arial" pitchFamily="34" charset="0"/>
        </a:defRPr>
      </a:lvl5pPr>
      <a:lvl6pPr marL="1147763" indent="0" algn="l" eaLnBrk="1" hangingPunct="1">
        <a:spcBef>
          <a:spcPts val="600"/>
        </a:spcBef>
        <a:defRPr sz="1400" b="1">
          <a:latin typeface="Arial" pitchFamily="34" charset="0"/>
          <a:cs typeface="Arial" pitchFamily="34" charset="0"/>
        </a:defRPr>
      </a:lvl6pPr>
      <a:lvl7pPr marL="1319213" indent="-179388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•"/>
        <a:defRPr sz="1200" b="1">
          <a:latin typeface="Arial" pitchFamily="34" charset="0"/>
          <a:cs typeface="Arial" pitchFamily="34" charset="0"/>
        </a:defRPr>
      </a:lvl7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/linux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://git-scm.com/download/mac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gitforwindows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mailto:git@github.mit.edu:EQuS/qpulse.gi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2.xml"/><Relationship Id="rId4" Type="http://schemas.openxmlformats.org/officeDocument/2006/relationships/image" Target="../media/image27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ohmyz.sh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aleqc/qtcodes/pull/80" TargetMode="External"/><Relationship Id="rId2" Type="http://schemas.openxmlformats.org/officeDocument/2006/relationships/hyperlink" Target="https://yaleqc.com/qtcod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etterscientificsoftware.github.io/python-for-hpc/tutorials/python-pypi-packaging/" TargetMode="External"/><Relationship Id="rId4" Type="http://schemas.openxmlformats.org/officeDocument/2006/relationships/hyperlink" Target="https://docs.readthedocs.io/en/stable/intro/getting-started-with-sphinx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ing.github.com/" TargetMode="External"/><Relationship Id="rId2" Type="http://schemas.openxmlformats.org/officeDocument/2006/relationships/hyperlink" Target="https://ndpsoftware.com/git-cheatsheet.html#loc=inde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cmu.edu/~539/notes/notes-visualizing-git-workflows.pdf" TargetMode="External"/><Relationship Id="rId4" Type="http://schemas.openxmlformats.org/officeDocument/2006/relationships/hyperlink" Target="http://justinhileman.info/article/git-pretty/git-pretty.png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QuHACK/2025-git-tutoria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E844E93-3B7C-4B5E-B7A0-7CB348898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3411" y="2793117"/>
            <a:ext cx="8382002" cy="685580"/>
          </a:xfrm>
        </p:spPr>
        <p:txBody>
          <a:bodyPr/>
          <a:lstStyle/>
          <a:p>
            <a:r>
              <a:rPr lang="en-US" dirty="0"/>
              <a:t>Jeff Grover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1FF357-7079-4831-AB78-8D3D213DD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3411" y="1112698"/>
            <a:ext cx="8382002" cy="1294671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/>
              <a:t> on the bandwagon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2F3C43E-131E-42F6-8D2C-77FCC106F638}"/>
              </a:ext>
            </a:extLst>
          </p:cNvPr>
          <p:cNvSpPr txBox="1">
            <a:spLocks noChangeArrowheads="1"/>
          </p:cNvSpPr>
          <p:nvPr/>
        </p:nvSpPr>
        <p:spPr>
          <a:xfrm>
            <a:off x="1903411" y="4448820"/>
            <a:ext cx="8382002" cy="685580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eaLnBrk="1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charset="0"/>
              <a:buNone/>
              <a:defRPr sz="2400" b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defRPr>
            </a:lvl1pPr>
            <a:lvl2pPr marL="509588" indent="-225425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–"/>
              <a:defRPr sz="2000" b="1">
                <a:latin typeface="Arial" pitchFamily="34" charset="0"/>
                <a:cs typeface="Arial" pitchFamily="34" charset="0"/>
              </a:defRPr>
            </a:lvl2pPr>
            <a:lvl3pPr marL="854075" indent="-22383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3pPr>
            <a:lvl4pPr marL="1035050" indent="-180975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Courier New" pitchFamily="49" charset="0"/>
              <a:buChar char="o"/>
              <a:defRPr sz="1400" b="1">
                <a:latin typeface="Arial" pitchFamily="34" charset="0"/>
                <a:cs typeface="Arial" pitchFamily="34" charset="0"/>
              </a:defRPr>
            </a:lvl4pPr>
            <a:lvl5pPr marL="796925" indent="0" algn="l" eaLnBrk="1" hangingPunct="1">
              <a:spcBef>
                <a:spcPts val="600"/>
              </a:spcBef>
              <a:defRPr sz="1600" b="1">
                <a:latin typeface="Arial" pitchFamily="34" charset="0"/>
                <a:cs typeface="Arial" pitchFamily="34" charset="0"/>
              </a:defRPr>
            </a:lvl5pPr>
            <a:lvl6pPr marL="1147763" indent="0" algn="l" eaLnBrk="1" hangingPunct="1">
              <a:spcBef>
                <a:spcPts val="600"/>
              </a:spcBef>
              <a:defRPr sz="1400" b="1">
                <a:latin typeface="Arial" pitchFamily="34" charset="0"/>
                <a:cs typeface="Arial" pitchFamily="34" charset="0"/>
              </a:defRPr>
            </a:lvl6pPr>
            <a:lvl7pPr marL="1319213" indent="-17938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200" b="1">
                <a:latin typeface="Arial" pitchFamily="34" charset="0"/>
                <a:cs typeface="Arial" pitchFamily="34" charset="0"/>
              </a:defRPr>
            </a:lvl7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iQuHACK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git tutorial</a:t>
            </a:r>
            <a:endParaRPr kumimoji="0" lang="en-US" sz="18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CACF9F1-F30D-45DD-B190-EF6274DAEFE1}"/>
              </a:ext>
            </a:extLst>
          </p:cNvPr>
          <p:cNvSpPr txBox="1">
            <a:spLocks noChangeArrowheads="1"/>
          </p:cNvSpPr>
          <p:nvPr/>
        </p:nvSpPr>
        <p:spPr>
          <a:xfrm>
            <a:off x="1903411" y="5059722"/>
            <a:ext cx="8382002" cy="685580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eaLnBrk="1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charset="0"/>
              <a:buNone/>
              <a:defRPr sz="2400" b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defRPr>
            </a:lvl1pPr>
            <a:lvl2pPr marL="509588" indent="-225425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–"/>
              <a:defRPr sz="2000" b="1">
                <a:latin typeface="Arial" pitchFamily="34" charset="0"/>
                <a:cs typeface="Arial" pitchFamily="34" charset="0"/>
              </a:defRPr>
            </a:lvl2pPr>
            <a:lvl3pPr marL="854075" indent="-22383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3pPr>
            <a:lvl4pPr marL="1035050" indent="-180975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Courier New" pitchFamily="49" charset="0"/>
              <a:buChar char="o"/>
              <a:defRPr sz="1400" b="1">
                <a:latin typeface="Arial" pitchFamily="34" charset="0"/>
                <a:cs typeface="Arial" pitchFamily="34" charset="0"/>
              </a:defRPr>
            </a:lvl4pPr>
            <a:lvl5pPr marL="796925" indent="0" algn="l" eaLnBrk="1" hangingPunct="1">
              <a:spcBef>
                <a:spcPts val="600"/>
              </a:spcBef>
              <a:defRPr sz="1600" b="1">
                <a:latin typeface="Arial" pitchFamily="34" charset="0"/>
                <a:cs typeface="Arial" pitchFamily="34" charset="0"/>
              </a:defRPr>
            </a:lvl5pPr>
            <a:lvl6pPr marL="1147763" indent="0" algn="l" eaLnBrk="1" hangingPunct="1">
              <a:spcBef>
                <a:spcPts val="600"/>
              </a:spcBef>
              <a:defRPr sz="1400" b="1">
                <a:latin typeface="Arial" pitchFamily="34" charset="0"/>
                <a:cs typeface="Arial" pitchFamily="34" charset="0"/>
              </a:defRPr>
            </a:lvl6pPr>
            <a:lvl7pPr marL="1319213" indent="-17938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200" b="1">
                <a:latin typeface="Arial" pitchFamily="34" charset="0"/>
                <a:cs typeface="Arial" pitchFamily="34" charset="0"/>
              </a:defRPr>
            </a:lvl7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Jan 31, 2025</a:t>
            </a:r>
            <a:endParaRPr kumimoji="0" lang="en-US" sz="1800" b="1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56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061431-7E61-DD74-D2C8-A54C044415E4}"/>
              </a:ext>
            </a:extLst>
          </p:cNvPr>
          <p:cNvCxnSpPr>
            <a:cxnSpLocks/>
          </p:cNvCxnSpPr>
          <p:nvPr/>
        </p:nvCxnSpPr>
        <p:spPr>
          <a:xfrm>
            <a:off x="3616374" y="4021946"/>
            <a:ext cx="0" cy="2834643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BABA0E-CF6B-DD86-8D51-54D0016A9CB2}"/>
              </a:ext>
            </a:extLst>
          </p:cNvPr>
          <p:cNvCxnSpPr>
            <a:cxnSpLocks/>
          </p:cNvCxnSpPr>
          <p:nvPr/>
        </p:nvCxnSpPr>
        <p:spPr>
          <a:xfrm flipH="1">
            <a:off x="6094412" y="4021946"/>
            <a:ext cx="2" cy="2834643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32EAF9-F735-B693-0D8D-36904361CF78}"/>
              </a:ext>
            </a:extLst>
          </p:cNvPr>
          <p:cNvCxnSpPr>
            <a:cxnSpLocks/>
          </p:cNvCxnSpPr>
          <p:nvPr/>
        </p:nvCxnSpPr>
        <p:spPr>
          <a:xfrm>
            <a:off x="8572454" y="4021946"/>
            <a:ext cx="0" cy="2834643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E42C9B8-DAD8-C82B-D589-CF5BF990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/>
              <a:t> works, illustrated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733C3D-19F1-CFF9-3ADE-CC879F241930}"/>
              </a:ext>
            </a:extLst>
          </p:cNvPr>
          <p:cNvSpPr/>
          <p:nvPr/>
        </p:nvSpPr>
        <p:spPr>
          <a:xfrm>
            <a:off x="276185" y="3272243"/>
            <a:ext cx="1724297" cy="751114"/>
          </a:xfrm>
          <a:prstGeom prst="roundRect">
            <a:avLst/>
          </a:prstGeom>
          <a:solidFill>
            <a:srgbClr val="CCDED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stash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F48390-322B-FB9C-020E-7C3334474819}"/>
              </a:ext>
            </a:extLst>
          </p:cNvPr>
          <p:cNvSpPr/>
          <p:nvPr/>
        </p:nvSpPr>
        <p:spPr>
          <a:xfrm>
            <a:off x="2754225" y="3272243"/>
            <a:ext cx="1724297" cy="751114"/>
          </a:xfrm>
          <a:prstGeom prst="roundRect">
            <a:avLst/>
          </a:prstGeom>
          <a:solidFill>
            <a:srgbClr val="02FD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workspace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D699ED1-D011-DB83-0C2F-629AC5F78236}"/>
              </a:ext>
            </a:extLst>
          </p:cNvPr>
          <p:cNvSpPr/>
          <p:nvPr/>
        </p:nvSpPr>
        <p:spPr>
          <a:xfrm>
            <a:off x="5232265" y="3272243"/>
            <a:ext cx="1724297" cy="751114"/>
          </a:xfrm>
          <a:prstGeom prst="roundRect">
            <a:avLst/>
          </a:prstGeom>
          <a:solidFill>
            <a:srgbClr val="FBB27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D197D8-53D8-0FC4-F1CA-78A07111E02B}"/>
              </a:ext>
            </a:extLst>
          </p:cNvPr>
          <p:cNvSpPr/>
          <p:nvPr/>
        </p:nvSpPr>
        <p:spPr>
          <a:xfrm>
            <a:off x="7710305" y="3272243"/>
            <a:ext cx="1724297" cy="751114"/>
          </a:xfrm>
          <a:prstGeom prst="roundRect">
            <a:avLst/>
          </a:prstGeom>
          <a:solidFill>
            <a:srgbClr val="FF90C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 repo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EF2AA8D-1A30-3268-D25B-9CC711945F6B}"/>
              </a:ext>
            </a:extLst>
          </p:cNvPr>
          <p:cNvSpPr/>
          <p:nvPr/>
        </p:nvSpPr>
        <p:spPr>
          <a:xfrm>
            <a:off x="10188343" y="3246118"/>
            <a:ext cx="1724297" cy="751114"/>
          </a:xfrm>
          <a:prstGeom prst="roundRect">
            <a:avLst/>
          </a:prstGeom>
          <a:solidFill>
            <a:srgbClr val="57CBF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repo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04B2B81D-5283-2D30-E9B3-F415A13E6270}"/>
              </a:ext>
            </a:extLst>
          </p:cNvPr>
          <p:cNvSpPr/>
          <p:nvPr/>
        </p:nvSpPr>
        <p:spPr>
          <a:xfrm>
            <a:off x="3705408" y="4744995"/>
            <a:ext cx="2298353" cy="751114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add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analysis.py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AE3C850-F931-F344-65CE-C06DFD295E2D}"/>
              </a:ext>
            </a:extLst>
          </p:cNvPr>
          <p:cNvSpPr/>
          <p:nvPr/>
        </p:nvSpPr>
        <p:spPr>
          <a:xfrm>
            <a:off x="6183445" y="5425235"/>
            <a:ext cx="2298353" cy="751114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commit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ADDF085-A3A0-B802-5511-6065BC604D3F}"/>
              </a:ext>
            </a:extLst>
          </p:cNvPr>
          <p:cNvSpPr/>
          <p:nvPr/>
        </p:nvSpPr>
        <p:spPr>
          <a:xfrm>
            <a:off x="5710706" y="1588782"/>
            <a:ext cx="5723493" cy="13963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status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On branch master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Your branch is ahead of ‘origin/master’ by 1 commit.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Nothing to commit, working tree clean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109FD5-C1C6-785E-662B-F244C8DD0EA3}"/>
              </a:ext>
            </a:extLst>
          </p:cNvPr>
          <p:cNvSpPr/>
          <p:nvPr/>
        </p:nvSpPr>
        <p:spPr>
          <a:xfrm>
            <a:off x="2602453" y="4361935"/>
            <a:ext cx="2027840" cy="3830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touch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analysis.py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37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0" grpId="0" animBg="1"/>
      <p:bldP spid="36" grpId="0" uiExpand="1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061431-7E61-DD74-D2C8-A54C044415E4}"/>
              </a:ext>
            </a:extLst>
          </p:cNvPr>
          <p:cNvCxnSpPr>
            <a:cxnSpLocks/>
          </p:cNvCxnSpPr>
          <p:nvPr/>
        </p:nvCxnSpPr>
        <p:spPr>
          <a:xfrm>
            <a:off x="3616374" y="4021946"/>
            <a:ext cx="0" cy="2834643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BABA0E-CF6B-DD86-8D51-54D0016A9CB2}"/>
              </a:ext>
            </a:extLst>
          </p:cNvPr>
          <p:cNvCxnSpPr>
            <a:cxnSpLocks/>
          </p:cNvCxnSpPr>
          <p:nvPr/>
        </p:nvCxnSpPr>
        <p:spPr>
          <a:xfrm flipH="1">
            <a:off x="6094412" y="4021946"/>
            <a:ext cx="2" cy="2834643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32EAF9-F735-B693-0D8D-36904361CF78}"/>
              </a:ext>
            </a:extLst>
          </p:cNvPr>
          <p:cNvCxnSpPr>
            <a:cxnSpLocks/>
          </p:cNvCxnSpPr>
          <p:nvPr/>
        </p:nvCxnSpPr>
        <p:spPr>
          <a:xfrm>
            <a:off x="8572454" y="4021946"/>
            <a:ext cx="0" cy="2834643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05F0D1-D6D5-4663-685F-CAF056C67284}"/>
              </a:ext>
            </a:extLst>
          </p:cNvPr>
          <p:cNvCxnSpPr>
            <a:cxnSpLocks/>
          </p:cNvCxnSpPr>
          <p:nvPr/>
        </p:nvCxnSpPr>
        <p:spPr>
          <a:xfrm>
            <a:off x="11050492" y="3997232"/>
            <a:ext cx="0" cy="286076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E42C9B8-DAD8-C82B-D589-CF5BF990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/>
              <a:t> works, illustrated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733C3D-19F1-CFF9-3ADE-CC879F241930}"/>
              </a:ext>
            </a:extLst>
          </p:cNvPr>
          <p:cNvSpPr/>
          <p:nvPr/>
        </p:nvSpPr>
        <p:spPr>
          <a:xfrm>
            <a:off x="276185" y="3272243"/>
            <a:ext cx="1724297" cy="751114"/>
          </a:xfrm>
          <a:prstGeom prst="roundRect">
            <a:avLst/>
          </a:prstGeom>
          <a:solidFill>
            <a:srgbClr val="CCDED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stash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F48390-322B-FB9C-020E-7C3334474819}"/>
              </a:ext>
            </a:extLst>
          </p:cNvPr>
          <p:cNvSpPr/>
          <p:nvPr/>
        </p:nvSpPr>
        <p:spPr>
          <a:xfrm>
            <a:off x="2754225" y="3272243"/>
            <a:ext cx="1724297" cy="751114"/>
          </a:xfrm>
          <a:prstGeom prst="roundRect">
            <a:avLst/>
          </a:prstGeom>
          <a:solidFill>
            <a:srgbClr val="02FD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workspace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D699ED1-D011-DB83-0C2F-629AC5F78236}"/>
              </a:ext>
            </a:extLst>
          </p:cNvPr>
          <p:cNvSpPr/>
          <p:nvPr/>
        </p:nvSpPr>
        <p:spPr>
          <a:xfrm>
            <a:off x="5232265" y="3272243"/>
            <a:ext cx="1724297" cy="751114"/>
          </a:xfrm>
          <a:prstGeom prst="roundRect">
            <a:avLst/>
          </a:prstGeom>
          <a:solidFill>
            <a:srgbClr val="FBB27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D197D8-53D8-0FC4-F1CA-78A07111E02B}"/>
              </a:ext>
            </a:extLst>
          </p:cNvPr>
          <p:cNvSpPr/>
          <p:nvPr/>
        </p:nvSpPr>
        <p:spPr>
          <a:xfrm>
            <a:off x="7710305" y="3272243"/>
            <a:ext cx="1724297" cy="751114"/>
          </a:xfrm>
          <a:prstGeom prst="roundRect">
            <a:avLst/>
          </a:prstGeom>
          <a:solidFill>
            <a:srgbClr val="FF90C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 repo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EF2AA8D-1A30-3268-D25B-9CC711945F6B}"/>
              </a:ext>
            </a:extLst>
          </p:cNvPr>
          <p:cNvSpPr/>
          <p:nvPr/>
        </p:nvSpPr>
        <p:spPr>
          <a:xfrm>
            <a:off x="10188343" y="3246118"/>
            <a:ext cx="1724297" cy="751114"/>
          </a:xfrm>
          <a:prstGeom prst="roundRect">
            <a:avLst/>
          </a:prstGeom>
          <a:solidFill>
            <a:srgbClr val="57CBF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repo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04B2B81D-5283-2D30-E9B3-F415A13E6270}"/>
              </a:ext>
            </a:extLst>
          </p:cNvPr>
          <p:cNvSpPr/>
          <p:nvPr/>
        </p:nvSpPr>
        <p:spPr>
          <a:xfrm>
            <a:off x="3705408" y="4744995"/>
            <a:ext cx="2298353" cy="751114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add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analysis.py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AE3C850-F931-F344-65CE-C06DFD295E2D}"/>
              </a:ext>
            </a:extLst>
          </p:cNvPr>
          <p:cNvSpPr/>
          <p:nvPr/>
        </p:nvSpPr>
        <p:spPr>
          <a:xfrm>
            <a:off x="6183445" y="5425235"/>
            <a:ext cx="2298353" cy="751114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commit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109FD5-C1C6-785E-662B-F244C8DD0EA3}"/>
              </a:ext>
            </a:extLst>
          </p:cNvPr>
          <p:cNvSpPr/>
          <p:nvPr/>
        </p:nvSpPr>
        <p:spPr>
          <a:xfrm>
            <a:off x="2602453" y="4361935"/>
            <a:ext cx="2027840" cy="3830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touch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analysis.py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E532638-A340-CD93-FC5D-62CB47A7A762}"/>
              </a:ext>
            </a:extLst>
          </p:cNvPr>
          <p:cNvSpPr/>
          <p:nvPr/>
        </p:nvSpPr>
        <p:spPr>
          <a:xfrm>
            <a:off x="8662297" y="6105475"/>
            <a:ext cx="2298353" cy="751114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155296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061431-7E61-DD74-D2C8-A54C044415E4}"/>
              </a:ext>
            </a:extLst>
          </p:cNvPr>
          <p:cNvCxnSpPr>
            <a:cxnSpLocks/>
          </p:cNvCxnSpPr>
          <p:nvPr/>
        </p:nvCxnSpPr>
        <p:spPr>
          <a:xfrm>
            <a:off x="3616374" y="4021946"/>
            <a:ext cx="0" cy="2834643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32EAF9-F735-B693-0D8D-36904361CF78}"/>
              </a:ext>
            </a:extLst>
          </p:cNvPr>
          <p:cNvCxnSpPr>
            <a:cxnSpLocks/>
          </p:cNvCxnSpPr>
          <p:nvPr/>
        </p:nvCxnSpPr>
        <p:spPr>
          <a:xfrm>
            <a:off x="8572454" y="4021946"/>
            <a:ext cx="0" cy="2834643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05F0D1-D6D5-4663-685F-CAF056C67284}"/>
              </a:ext>
            </a:extLst>
          </p:cNvPr>
          <p:cNvCxnSpPr>
            <a:cxnSpLocks/>
          </p:cNvCxnSpPr>
          <p:nvPr/>
        </p:nvCxnSpPr>
        <p:spPr>
          <a:xfrm>
            <a:off x="11050492" y="3997232"/>
            <a:ext cx="0" cy="286076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E42C9B8-DAD8-C82B-D589-CF5BF990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/>
              <a:t> works, illustrated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733C3D-19F1-CFF9-3ADE-CC879F241930}"/>
              </a:ext>
            </a:extLst>
          </p:cNvPr>
          <p:cNvSpPr/>
          <p:nvPr/>
        </p:nvSpPr>
        <p:spPr>
          <a:xfrm>
            <a:off x="276185" y="3272243"/>
            <a:ext cx="1724297" cy="751114"/>
          </a:xfrm>
          <a:prstGeom prst="roundRect">
            <a:avLst/>
          </a:prstGeom>
          <a:solidFill>
            <a:srgbClr val="CCDED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stash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F48390-322B-FB9C-020E-7C3334474819}"/>
              </a:ext>
            </a:extLst>
          </p:cNvPr>
          <p:cNvSpPr/>
          <p:nvPr/>
        </p:nvSpPr>
        <p:spPr>
          <a:xfrm>
            <a:off x="2754225" y="3272243"/>
            <a:ext cx="1724297" cy="751114"/>
          </a:xfrm>
          <a:prstGeom prst="roundRect">
            <a:avLst/>
          </a:prstGeom>
          <a:solidFill>
            <a:srgbClr val="02FD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workspace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D699ED1-D011-DB83-0C2F-629AC5F78236}"/>
              </a:ext>
            </a:extLst>
          </p:cNvPr>
          <p:cNvSpPr/>
          <p:nvPr/>
        </p:nvSpPr>
        <p:spPr>
          <a:xfrm>
            <a:off x="5232265" y="3272243"/>
            <a:ext cx="1724297" cy="751114"/>
          </a:xfrm>
          <a:prstGeom prst="roundRect">
            <a:avLst/>
          </a:prstGeom>
          <a:solidFill>
            <a:srgbClr val="FBB27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D197D8-53D8-0FC4-F1CA-78A07111E02B}"/>
              </a:ext>
            </a:extLst>
          </p:cNvPr>
          <p:cNvSpPr/>
          <p:nvPr/>
        </p:nvSpPr>
        <p:spPr>
          <a:xfrm>
            <a:off x="7710305" y="3272243"/>
            <a:ext cx="1724297" cy="751114"/>
          </a:xfrm>
          <a:prstGeom prst="roundRect">
            <a:avLst/>
          </a:prstGeom>
          <a:solidFill>
            <a:srgbClr val="FF90C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 repo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EF2AA8D-1A30-3268-D25B-9CC711945F6B}"/>
              </a:ext>
            </a:extLst>
          </p:cNvPr>
          <p:cNvSpPr/>
          <p:nvPr/>
        </p:nvSpPr>
        <p:spPr>
          <a:xfrm>
            <a:off x="10188343" y="3246118"/>
            <a:ext cx="1724297" cy="751114"/>
          </a:xfrm>
          <a:prstGeom prst="roundRect">
            <a:avLst/>
          </a:prstGeom>
          <a:solidFill>
            <a:srgbClr val="57CBF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repo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4FE918-0057-3E49-7451-AFC0B4152B76}"/>
              </a:ext>
            </a:extLst>
          </p:cNvPr>
          <p:cNvSpPr txBox="1"/>
          <p:nvPr/>
        </p:nvSpPr>
        <p:spPr>
          <a:xfrm>
            <a:off x="10083684" y="2608951"/>
            <a:ext cx="1933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🚨 Leon made</a:t>
            </a:r>
          </a:p>
          <a:p>
            <a:pPr algn="ctr"/>
            <a:r>
              <a:rPr lang="en-US" sz="1400" b="1" dirty="0"/>
              <a:t>a dank update! 🚨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6E50A146-9BCF-B0C9-1233-0CF670D1A67E}"/>
              </a:ext>
            </a:extLst>
          </p:cNvPr>
          <p:cNvSpPr/>
          <p:nvPr/>
        </p:nvSpPr>
        <p:spPr>
          <a:xfrm>
            <a:off x="3707029" y="4287177"/>
            <a:ext cx="7247744" cy="751114"/>
          </a:xfrm>
          <a:prstGeom prst="lef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D0F5CEA9-AB4D-6AC5-F16C-242DB8BC77E0}"/>
              </a:ext>
            </a:extLst>
          </p:cNvPr>
          <p:cNvSpPr/>
          <p:nvPr/>
        </p:nvSpPr>
        <p:spPr>
          <a:xfrm>
            <a:off x="8662085" y="5178363"/>
            <a:ext cx="2292687" cy="751114"/>
          </a:xfrm>
          <a:prstGeom prst="lef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fetch</a:t>
            </a:r>
          </a:p>
        </p:txBody>
      </p:sp>
      <p:sp>
        <p:nvSpPr>
          <p:cNvPr id="22" name="Left Arrow 21">
            <a:extLst>
              <a:ext uri="{FF2B5EF4-FFF2-40B4-BE49-F238E27FC236}">
                <a16:creationId xmlns:a16="http://schemas.microsoft.com/office/drawing/2014/main" id="{20762931-268E-F2B4-2B9F-E2E994C437A2}"/>
              </a:ext>
            </a:extLst>
          </p:cNvPr>
          <p:cNvSpPr/>
          <p:nvPr/>
        </p:nvSpPr>
        <p:spPr>
          <a:xfrm>
            <a:off x="3706005" y="5178363"/>
            <a:ext cx="4770729" cy="751114"/>
          </a:xfrm>
          <a:prstGeom prst="lef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merge</a:t>
            </a:r>
          </a:p>
        </p:txBody>
      </p:sp>
    </p:spTree>
    <p:extLst>
      <p:ext uri="{BB962C8B-B14F-4D97-AF65-F5344CB8AC3E}">
        <p14:creationId xmlns:p14="http://schemas.microsoft.com/office/powerpoint/2010/main" val="195885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7BEFF6-BDB1-8687-CAF9-604AB4B7F8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even is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Setup and workflows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Tools and opinions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Demo time!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F1D79-54DB-EF8E-46C5-038F9A79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6038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A5ECEB-F73A-10B2-3CA7-601C9F5B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614557-B4A3-6B5C-DF1E-D56B70537B9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130533" y="1297459"/>
            <a:ext cx="5317368" cy="4821428"/>
          </a:xfrm>
        </p:spPr>
        <p:txBody>
          <a:bodyPr/>
          <a:lstStyle/>
          <a:p>
            <a:r>
              <a:rPr lang="en-US" dirty="0"/>
              <a:t>You should be good, but if not</a:t>
            </a:r>
          </a:p>
          <a:p>
            <a:pPr lvl="1"/>
            <a:r>
              <a:rPr lang="en-US" dirty="0">
                <a:hlinkClick r:id="rId2"/>
              </a:rPr>
              <a:t>http://git-scm.com/download/mac</a:t>
            </a:r>
            <a:endParaRPr lang="en-US" dirty="0"/>
          </a:p>
          <a:p>
            <a:pPr lvl="1"/>
            <a:r>
              <a:rPr 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$ brew install git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4162" lvl="1" indent="0">
              <a:buNone/>
            </a:pPr>
            <a:endParaRPr lang="en-US" dirty="0"/>
          </a:p>
          <a:p>
            <a:r>
              <a:rPr lang="en-US" dirty="0"/>
              <a:t>Idk, but probably use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apt-get</a:t>
            </a:r>
            <a:r>
              <a:rPr lang="en-US" dirty="0"/>
              <a:t> or something?</a:t>
            </a:r>
          </a:p>
          <a:p>
            <a:pPr lvl="1"/>
            <a:r>
              <a:rPr lang="en-US" dirty="0">
                <a:hlinkClick r:id="rId3"/>
              </a:rPr>
              <a:t>http://git-scm.com/download/linux</a:t>
            </a:r>
            <a:endParaRPr lang="en-US" dirty="0"/>
          </a:p>
          <a:p>
            <a:pPr lvl="1"/>
            <a:r>
              <a:rPr 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# apt-get install git</a:t>
            </a:r>
          </a:p>
          <a:p>
            <a:pPr marL="284162" lvl="1" indent="0">
              <a:buNone/>
            </a:pPr>
            <a:endParaRPr lang="en-US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+mn-lt"/>
                <a:cs typeface="Consolas" panose="020B0609020204030204" pitchFamily="49" charset="0"/>
              </a:rPr>
              <a:t>Godspeed, but I prefer git BASH</a:t>
            </a:r>
          </a:p>
          <a:p>
            <a:pPr lvl="1"/>
            <a:r>
              <a:rPr lang="en-US" dirty="0">
                <a:latin typeface="+mn-lt"/>
                <a:cs typeface="Consolas" panose="020B0609020204030204" pitchFamily="49" charset="0"/>
                <a:hlinkClick r:id="rId4"/>
              </a:rPr>
              <a:t>https://gitforwindows.org/</a:t>
            </a:r>
            <a:endParaRPr lang="en-US" dirty="0">
              <a:latin typeface="+mn-lt"/>
              <a:cs typeface="Consolas" panose="020B0609020204030204" pitchFamily="49" charset="0"/>
            </a:endParaRPr>
          </a:p>
          <a:p>
            <a:pPr lvl="1"/>
            <a:endParaRPr lang="en-US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6" name="Content Placeholder 29">
            <a:extLst>
              <a:ext uri="{FF2B5EF4-FFF2-40B4-BE49-F238E27FC236}">
                <a16:creationId xmlns:a16="http://schemas.microsoft.com/office/drawing/2014/main" id="{B2D4E286-9B9C-38A5-8EB2-B33389423765}"/>
              </a:ext>
            </a:extLst>
          </p:cNvPr>
          <p:cNvSpPr txBox="1">
            <a:spLocks/>
          </p:cNvSpPr>
          <p:nvPr/>
        </p:nvSpPr>
        <p:spPr>
          <a:xfrm>
            <a:off x="2165685" y="5713190"/>
            <a:ext cx="8092095" cy="1107963"/>
          </a:xfrm>
          <a:prstGeom prst="rect">
            <a:avLst/>
          </a:prstGeom>
          <a:solidFill>
            <a:srgbClr val="EBFFFF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rIns="45720" anchor="ctr" anchorCtr="0"/>
          <a:lstStyle>
            <a:lvl1pPr marL="233363" indent="-233363" algn="l" ea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latin typeface="Arial" pitchFamily="34" charset="0"/>
                <a:cs typeface="Arial" pitchFamily="34" charset="0"/>
              </a:defRPr>
            </a:lvl1pPr>
            <a:lvl2pPr marL="539750" indent="-255588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 sz="1800" b="1">
                <a:latin typeface="Arial" pitchFamily="34" charset="0"/>
                <a:cs typeface="Arial" pitchFamily="34" charset="0"/>
              </a:defRPr>
            </a:lvl2pPr>
            <a:lvl3pPr marL="757238" indent="-184150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3pPr>
            <a:lvl4pPr marL="1033272" indent="0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400" b="1">
                <a:latin typeface="Arial" pitchFamily="34" charset="0"/>
                <a:cs typeface="Arial" pitchFamily="34" charset="0"/>
              </a:defRPr>
            </a:lvl4pPr>
            <a:lvl5pPr marL="1261872" indent="0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 b="1">
                <a:latin typeface="Arial" pitchFamily="34" charset="0"/>
                <a:cs typeface="Arial" pitchFamily="34" charset="0"/>
              </a:defRPr>
            </a:lvl5pPr>
            <a:lvl6pPr marL="1147763" indent="0" algn="l" eaLnBrk="1" hangingPunct="1">
              <a:spcBef>
                <a:spcPts val="600"/>
              </a:spcBef>
              <a:buFont typeface="Arial" pitchFamily="34" charset="0"/>
              <a:buChar char="•"/>
              <a:defRPr sz="1400" b="1">
                <a:latin typeface="Arial" pitchFamily="34" charset="0"/>
                <a:cs typeface="Arial" pitchFamily="34" charset="0"/>
              </a:defRPr>
            </a:lvl6pPr>
            <a:lvl7pPr marL="1319213" indent="-17938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200" b="1">
                <a:latin typeface="Arial" pitchFamily="34" charset="0"/>
                <a:cs typeface="Arial" pitchFamily="34" charset="0"/>
              </a:defRPr>
            </a:lvl7pPr>
          </a:lstStyle>
          <a:p>
            <a:pPr marL="57150" indent="0" algn="ctr">
              <a:buNone/>
            </a:pPr>
            <a:r>
              <a:rPr lang="en-US" sz="1800" kern="0" dirty="0">
                <a:solidFill>
                  <a:sysClr val="windowText" lastClr="000000"/>
                </a:solidFill>
              </a:rPr>
              <a:t>I almost entirely use the command line on a Mac,</a:t>
            </a:r>
          </a:p>
          <a:p>
            <a:pPr marL="57150" indent="0" algn="ctr">
              <a:buNone/>
            </a:pPr>
            <a:r>
              <a:rPr lang="en-US" sz="1800" kern="0" dirty="0">
                <a:solidFill>
                  <a:sysClr val="windowText" lastClr="000000"/>
                </a:solidFill>
              </a:rPr>
              <a:t>but I will mention some useful tools in the last section.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F2E358D-4B26-AC91-5023-22AABD26D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921" y="4247938"/>
            <a:ext cx="1615428" cy="14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84521AB-5860-A34B-CE83-C208D04EE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553" y="1075900"/>
            <a:ext cx="1202164" cy="140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C71176-4DE4-0C56-E8E2-87580CC6C8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6286" y="2653055"/>
            <a:ext cx="1226698" cy="1468491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542F7864-DB4E-2643-1C2D-39604F1167B3}"/>
              </a:ext>
            </a:extLst>
          </p:cNvPr>
          <p:cNvSpPr/>
          <p:nvPr/>
        </p:nvSpPr>
        <p:spPr>
          <a:xfrm>
            <a:off x="9139490" y="1408056"/>
            <a:ext cx="803189" cy="3713465"/>
          </a:xfrm>
          <a:prstGeom prst="rightBrace">
            <a:avLst/>
          </a:prstGeom>
          <a:noFill/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4A9788F-2E6F-C656-99EF-0FAD13EBE168}"/>
              </a:ext>
            </a:extLst>
          </p:cNvPr>
          <p:cNvSpPr/>
          <p:nvPr/>
        </p:nvSpPr>
        <p:spPr>
          <a:xfrm>
            <a:off x="10029176" y="2937696"/>
            <a:ext cx="2027840" cy="65418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which git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path/to/git</a:t>
            </a:r>
          </a:p>
        </p:txBody>
      </p:sp>
    </p:spTree>
    <p:extLst>
      <p:ext uri="{BB962C8B-B14F-4D97-AF65-F5344CB8AC3E}">
        <p14:creationId xmlns:p14="http://schemas.microsoft.com/office/powerpoint/2010/main" val="328966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E09D6-14E5-7D8B-BE2C-4C44F1D97C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979" y="1068600"/>
            <a:ext cx="5094166" cy="5055110"/>
          </a:xfrm>
        </p:spPr>
        <p:txBody>
          <a:bodyPr/>
          <a:lstStyle/>
          <a:p>
            <a:r>
              <a:rPr lang="en-US" sz="1800" b="0" dirty="0"/>
              <a:t>SSH key pairs are a much easier way of managing login credentials than passwords</a:t>
            </a:r>
          </a:p>
          <a:p>
            <a:r>
              <a:rPr lang="en-US" sz="1800" b="0" dirty="0"/>
              <a:t>Passphrases not required, but good practice</a:t>
            </a:r>
          </a:p>
          <a:p>
            <a:r>
              <a:rPr lang="en-US" sz="1800" b="0" dirty="0"/>
              <a:t>I generally make one pair per machine, but some make a pair per machine per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48B596-68BB-CDFD-852F-99365335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SSH keys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1684FB-60F5-B9DC-9FA7-85E826C2D3AD}"/>
              </a:ext>
            </a:extLst>
          </p:cNvPr>
          <p:cNvSpPr/>
          <p:nvPr/>
        </p:nvSpPr>
        <p:spPr>
          <a:xfrm>
            <a:off x="1441665" y="5009963"/>
            <a:ext cx="9222218" cy="65418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ssh-keygen </a:t>
            </a:r>
            <a:r>
              <a:rPr lang="en-US" dirty="0">
                <a:solidFill>
                  <a:srgbClr val="FF9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–t </a:t>
            </a:r>
            <a:r>
              <a:rPr lang="en-US" dirty="0" err="1">
                <a:solidFill>
                  <a:srgbClr val="FF9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rsa</a:t>
            </a:r>
            <a:r>
              <a:rPr lang="en-US" dirty="0">
                <a:solidFill>
                  <a:srgbClr val="FF9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57CB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–b 4096 </a:t>
            </a:r>
            <a:r>
              <a:rPr lang="en-US" dirty="0">
                <a:solidFill>
                  <a:srgbClr val="FBB2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 “</a:t>
            </a:r>
            <a:r>
              <a:rPr lang="en-US" dirty="0" err="1">
                <a:solidFill>
                  <a:srgbClr val="FBB2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you@email.com</a:t>
            </a:r>
            <a:r>
              <a:rPr lang="en-US" dirty="0">
                <a:solidFill>
                  <a:srgbClr val="FBB27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-f path/to/</a:t>
            </a:r>
            <a:r>
              <a:rPr lang="en-US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my_key</a:t>
            </a:r>
            <a:endParaRPr lang="en-US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>
                <a:solidFill>
                  <a:srgbClr val="C1BD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 path/to/</a:t>
            </a:r>
            <a:r>
              <a:rPr lang="en-US" dirty="0" err="1">
                <a:solidFill>
                  <a:srgbClr val="C1BD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my_key.pub</a:t>
            </a:r>
            <a:r>
              <a:rPr lang="en-US" dirty="0">
                <a:solidFill>
                  <a:srgbClr val="C1BD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dirty="0" err="1">
                <a:solidFill>
                  <a:srgbClr val="C1BD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pbcopy</a:t>
            </a:r>
            <a:endParaRPr lang="en-US" dirty="0">
              <a:solidFill>
                <a:srgbClr val="C1BD6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6A3E681B-2C50-C7AA-994E-2B01538A7AB6}"/>
              </a:ext>
            </a:extLst>
          </p:cNvPr>
          <p:cNvSpPr/>
          <p:nvPr/>
        </p:nvSpPr>
        <p:spPr>
          <a:xfrm rot="5400000">
            <a:off x="3619638" y="3962482"/>
            <a:ext cx="333633" cy="3863912"/>
          </a:xfrm>
          <a:prstGeom prst="rightBrace">
            <a:avLst/>
          </a:prstGeom>
          <a:noFill/>
          <a:ln w="38100">
            <a:solidFill>
              <a:srgbClr val="C1BD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918A665-AF48-9F0F-6D0F-DBB617221C1A}"/>
              </a:ext>
            </a:extLst>
          </p:cNvPr>
          <p:cNvSpPr/>
          <p:nvPr/>
        </p:nvSpPr>
        <p:spPr>
          <a:xfrm>
            <a:off x="1964798" y="6103466"/>
            <a:ext cx="3635487" cy="541510"/>
          </a:xfrm>
          <a:prstGeom prst="roundRect">
            <a:avLst/>
          </a:prstGeom>
          <a:solidFill>
            <a:srgbClr val="C1BD6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on windows, can do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clip &lt; ~/.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ssh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id_rsa.pub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342D7A2-CEE7-8009-9310-74BF9FE7AF3F}"/>
              </a:ext>
            </a:extLst>
          </p:cNvPr>
          <p:cNvSpPr/>
          <p:nvPr/>
        </p:nvSpPr>
        <p:spPr>
          <a:xfrm rot="16200000">
            <a:off x="3422828" y="4475389"/>
            <a:ext cx="333633" cy="679618"/>
          </a:xfrm>
          <a:prstGeom prst="rightBrace">
            <a:avLst/>
          </a:prstGeom>
          <a:noFill/>
          <a:ln w="38100">
            <a:solidFill>
              <a:srgbClr val="FF9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3ED2662-7F52-17ED-30C5-88A2DBEA1CF7}"/>
              </a:ext>
            </a:extLst>
          </p:cNvPr>
          <p:cNvSpPr/>
          <p:nvPr/>
        </p:nvSpPr>
        <p:spPr>
          <a:xfrm rot="16200000">
            <a:off x="4374296" y="4351820"/>
            <a:ext cx="333633" cy="926757"/>
          </a:xfrm>
          <a:prstGeom prst="rightBrace">
            <a:avLst/>
          </a:prstGeom>
          <a:noFill/>
          <a:ln w="38100">
            <a:solidFill>
              <a:srgbClr val="57CB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F910BAC8-89BC-ABBD-B9C8-0B9C307C60A9}"/>
              </a:ext>
            </a:extLst>
          </p:cNvPr>
          <p:cNvSpPr/>
          <p:nvPr/>
        </p:nvSpPr>
        <p:spPr>
          <a:xfrm rot="16200000">
            <a:off x="6073511" y="3668885"/>
            <a:ext cx="320762" cy="2305494"/>
          </a:xfrm>
          <a:prstGeom prst="rightBrace">
            <a:avLst/>
          </a:prstGeom>
          <a:noFill/>
          <a:ln w="38100">
            <a:solidFill>
              <a:srgbClr val="FBB2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E744A4B-D2AD-DC47-E7CF-54D33FF8A0B7}"/>
              </a:ext>
            </a:extLst>
          </p:cNvPr>
          <p:cNvSpPr/>
          <p:nvPr/>
        </p:nvSpPr>
        <p:spPr>
          <a:xfrm>
            <a:off x="1856402" y="4054103"/>
            <a:ext cx="2027351" cy="541510"/>
          </a:xfrm>
          <a:prstGeom prst="roundRect">
            <a:avLst/>
          </a:prstGeom>
          <a:solidFill>
            <a:srgbClr val="FF90C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Pick an algo;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RSA still standard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40ABF0F-8F1E-1DD4-C5DF-C71716CE7EA9}"/>
              </a:ext>
            </a:extLst>
          </p:cNvPr>
          <p:cNvSpPr/>
          <p:nvPr/>
        </p:nvSpPr>
        <p:spPr>
          <a:xfrm>
            <a:off x="3929454" y="4063721"/>
            <a:ext cx="1201117" cy="541510"/>
          </a:xfrm>
          <a:prstGeom prst="roundRect">
            <a:avLst/>
          </a:prstGeom>
          <a:solidFill>
            <a:srgbClr val="57CBF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 Shor work!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1CBD625-350C-AD2F-6DD3-F4852D5EA55D}"/>
              </a:ext>
            </a:extLst>
          </p:cNvPr>
          <p:cNvSpPr/>
          <p:nvPr/>
        </p:nvSpPr>
        <p:spPr>
          <a:xfrm>
            <a:off x="5176272" y="4056270"/>
            <a:ext cx="2641831" cy="541510"/>
          </a:xfrm>
          <a:prstGeom prst="roundRect">
            <a:avLst/>
          </a:prstGeom>
          <a:solidFill>
            <a:srgbClr val="FBB27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Optional: comment to disambiguate keys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40BC0B8-05E8-24EE-BBBA-33893CBAF837}"/>
              </a:ext>
            </a:extLst>
          </p:cNvPr>
          <p:cNvSpPr/>
          <p:nvPr/>
        </p:nvSpPr>
        <p:spPr>
          <a:xfrm rot="5400000">
            <a:off x="8394562" y="4797467"/>
            <a:ext cx="369156" cy="2158420"/>
          </a:xfrm>
          <a:prstGeom prst="rightBrac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887E5E6-F9A9-2084-71F9-459F2FA902C4}"/>
              </a:ext>
            </a:extLst>
          </p:cNvPr>
          <p:cNvSpPr/>
          <p:nvPr/>
        </p:nvSpPr>
        <p:spPr>
          <a:xfrm>
            <a:off x="7459919" y="6124807"/>
            <a:ext cx="3161775" cy="541510"/>
          </a:xfrm>
          <a:prstGeom prst="roundRect">
            <a:avLst/>
          </a:prstGeom>
          <a:solidFill>
            <a:srgbClr val="00B05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Optional: change file path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(Default: ~/.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ssh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id_rsa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22F70F2-BFF8-977F-30F0-7CAF63390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112" y="938206"/>
            <a:ext cx="1292519" cy="26579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87E39A-60E1-1D23-D016-EB13A99EB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900" y="1068598"/>
            <a:ext cx="4931211" cy="231910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6D834D-36B4-23C0-102B-88E8B7D438D4}"/>
              </a:ext>
            </a:extLst>
          </p:cNvPr>
          <p:cNvCxnSpPr>
            <a:cxnSpLocks/>
          </p:cNvCxnSpPr>
          <p:nvPr/>
        </p:nvCxnSpPr>
        <p:spPr>
          <a:xfrm>
            <a:off x="5273866" y="938206"/>
            <a:ext cx="6895" cy="27564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ECD90CE-74DC-F5D0-F50D-C64E33C8C562}"/>
              </a:ext>
            </a:extLst>
          </p:cNvPr>
          <p:cNvCxnSpPr>
            <a:cxnSpLocks/>
          </p:cNvCxnSpPr>
          <p:nvPr/>
        </p:nvCxnSpPr>
        <p:spPr>
          <a:xfrm flipV="1">
            <a:off x="5273866" y="3685903"/>
            <a:ext cx="6890245" cy="13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57259B-3FAC-E0D6-868A-71CF707A2BBE}"/>
              </a:ext>
            </a:extLst>
          </p:cNvPr>
          <p:cNvCxnSpPr>
            <a:cxnSpLocks/>
          </p:cNvCxnSpPr>
          <p:nvPr/>
        </p:nvCxnSpPr>
        <p:spPr>
          <a:xfrm flipV="1">
            <a:off x="6656583" y="2228153"/>
            <a:ext cx="5392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05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16ED05-8AD0-0978-D7FB-792D8810B4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/>
              <a:t>Nobody:</a:t>
            </a:r>
          </a:p>
          <a:p>
            <a:pPr marL="0" indent="0">
              <a:buNone/>
            </a:pPr>
            <a:r>
              <a:rPr lang="en-US" b="0" dirty="0"/>
              <a:t>Absolutely no one:</a:t>
            </a:r>
          </a:p>
          <a:p>
            <a:pPr marL="0" indent="0">
              <a:buNone/>
            </a:pPr>
            <a:r>
              <a:rPr lang="en-US" b="0" dirty="0"/>
              <a:t>Your repository: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A81F8D-6D32-8581-64F5-DD2A3B84C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gitignore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F78AD8-C975-141E-3024-0A721557148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/>
              <a:t>Please please (please) create a </a:t>
            </a:r>
            <a:r>
              <a:rPr 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0" dirty="0" err="1">
                <a:latin typeface="Consolas" panose="020B0609020204030204" pitchFamily="49" charset="0"/>
                <a:cs typeface="Consolas" panose="020B0609020204030204" pitchFamily="49" charset="0"/>
              </a:rPr>
              <a:t>gitignore</a:t>
            </a:r>
            <a:r>
              <a:rPr lang="en-US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0" dirty="0"/>
              <a:t>in your repository.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It tells </a:t>
            </a:r>
            <a:r>
              <a:rPr lang="en-US" b="0" i="1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b="0" dirty="0"/>
              <a:t> what to </a:t>
            </a:r>
            <a:r>
              <a:rPr lang="en-US" b="0" i="1" dirty="0"/>
              <a:t>ignore</a:t>
            </a:r>
            <a:r>
              <a:rPr lang="en-US" b="0" dirty="0"/>
              <a:t> (OHHHHH) when tracking changes.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GitHub even gives you a template if you make a new repo there: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9D2525B-B469-5E19-BAD0-36F756C8C0A4}"/>
              </a:ext>
            </a:extLst>
          </p:cNvPr>
          <p:cNvSpPr/>
          <p:nvPr/>
        </p:nvSpPr>
        <p:spPr>
          <a:xfrm>
            <a:off x="2581908" y="2250304"/>
            <a:ext cx="2212513" cy="117869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DS_Store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ipynb_checkpoints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pycache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__/</a:t>
            </a:r>
          </a:p>
          <a:p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qpulse.egg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-info/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vscode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8F520-8D25-1B91-AD10-3091CBDBD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160" y="4417540"/>
            <a:ext cx="528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8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5A9C5-32B6-9F9B-18FF-1DD2420D38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For now, let’s assume a repo (e.g.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qpulse</a:t>
            </a:r>
            <a:r>
              <a:rPr lang="en-US" dirty="0"/>
              <a:t>) exists, and you want to work on 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47D121-6B16-1510-825E-1207C46E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4480610-B936-EFDA-284C-78EA920BC7A0}"/>
              </a:ext>
            </a:extLst>
          </p:cNvPr>
          <p:cNvSpPr/>
          <p:nvPr/>
        </p:nvSpPr>
        <p:spPr>
          <a:xfrm>
            <a:off x="2660807" y="4793717"/>
            <a:ext cx="6834672" cy="1178696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cd your/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fave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/code/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clone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git@github.mit.edu:EQuS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qpulse.git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  <a:hlinkClick r:id="rId2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local repo now lives at your/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fave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/code/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qpulse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E7CC9D-00A2-12AD-31B5-A33BB0272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343" y="1904829"/>
            <a:ext cx="54356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0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E53219-84FD-84F4-C49B-7946B84556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Create branch on GitHub first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86B58B-4BE0-1F47-9959-F85C8431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branch (two ways)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C605E8-08E1-1EAA-8F74-EA02CFB8554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Create branch locally first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FFF43FE-839B-7A49-A65C-EC90B6424E19}"/>
              </a:ext>
            </a:extLst>
          </p:cNvPr>
          <p:cNvSpPr/>
          <p:nvPr/>
        </p:nvSpPr>
        <p:spPr>
          <a:xfrm>
            <a:off x="683399" y="5084323"/>
            <a:ext cx="5221546" cy="86800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pull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checkout feature/39-async-measurements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982D8-B1D0-96BD-4D68-7803FB57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567" y="1922948"/>
            <a:ext cx="3962400" cy="25781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BCFA4CD-F0FE-853A-3D21-810395391D27}"/>
              </a:ext>
            </a:extLst>
          </p:cNvPr>
          <p:cNvSpPr/>
          <p:nvPr/>
        </p:nvSpPr>
        <p:spPr>
          <a:xfrm>
            <a:off x="5960224" y="2132375"/>
            <a:ext cx="5834576" cy="86800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checkout -b feature/39-async-measurements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push –u origin feature/39-async-measurements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86243C-9606-FC35-5E14-A8E365465D67}"/>
              </a:ext>
            </a:extLst>
          </p:cNvPr>
          <p:cNvCxnSpPr/>
          <p:nvPr/>
        </p:nvCxnSpPr>
        <p:spPr>
          <a:xfrm>
            <a:off x="7500551" y="2854411"/>
            <a:ext cx="185352" cy="3707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7BC952-D836-013C-D040-E5C1283946FD}"/>
              </a:ext>
            </a:extLst>
          </p:cNvPr>
          <p:cNvSpPr txBox="1"/>
          <p:nvPr/>
        </p:nvSpPr>
        <p:spPr>
          <a:xfrm>
            <a:off x="6893884" y="3248216"/>
            <a:ext cx="3066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-u is short for –set-upstream</a:t>
            </a:r>
          </a:p>
        </p:txBody>
      </p:sp>
    </p:spTree>
    <p:extLst>
      <p:ext uri="{BB962C8B-B14F-4D97-AF65-F5344CB8AC3E}">
        <p14:creationId xmlns:p14="http://schemas.microsoft.com/office/powerpoint/2010/main" val="14489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8211F2-2B14-B82A-B0E2-D258E0C72E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>
                <a:latin typeface="+mn-lt"/>
                <a:cs typeface="Consolas" panose="020B0609020204030204" pitchFamily="49" charset="0"/>
              </a:rPr>
              <a:t>Yes:</a:t>
            </a:r>
          </a:p>
          <a:p>
            <a:pPr marL="0" indent="0">
              <a:buNone/>
            </a:pPr>
            <a:endParaRPr lang="en-US" b="0" dirty="0"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latin typeface="+mn-lt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latin typeface="+mn-lt"/>
                <a:cs typeface="Consolas" panose="020B0609020204030204" pitchFamily="49" charset="0"/>
              </a:rPr>
              <a:t>No: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729D4C-21EF-BCE1-468B-8C14F8D3E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and commit changes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55DAC4-4490-743E-7341-5EA81FC7E145}"/>
              </a:ext>
            </a:extLst>
          </p:cNvPr>
          <p:cNvSpPr/>
          <p:nvPr/>
        </p:nvSpPr>
        <p:spPr>
          <a:xfrm>
            <a:off x="1393082" y="1645087"/>
            <a:ext cx="6659097" cy="86800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add dank_file_1.py dank_file_2.py dank_file_3.py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commit –m “modules that perform dank analysis”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B300104-7C84-72A6-EE9B-4BCB378F89B7}"/>
              </a:ext>
            </a:extLst>
          </p:cNvPr>
          <p:cNvSpPr/>
          <p:nvPr/>
        </p:nvSpPr>
        <p:spPr>
          <a:xfrm>
            <a:off x="1393081" y="3429000"/>
            <a:ext cx="6659097" cy="86800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add *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commit</a:t>
            </a:r>
          </a:p>
        </p:txBody>
      </p:sp>
      <p:sp>
        <p:nvSpPr>
          <p:cNvPr id="6" name="Content Placeholder 29">
            <a:extLst>
              <a:ext uri="{FF2B5EF4-FFF2-40B4-BE49-F238E27FC236}">
                <a16:creationId xmlns:a16="http://schemas.microsoft.com/office/drawing/2014/main" id="{F1F0FC86-645A-8A20-DB45-7AD66BDD5292}"/>
              </a:ext>
            </a:extLst>
          </p:cNvPr>
          <p:cNvSpPr txBox="1">
            <a:spLocks/>
          </p:cNvSpPr>
          <p:nvPr/>
        </p:nvSpPr>
        <p:spPr>
          <a:xfrm>
            <a:off x="8256896" y="1293094"/>
            <a:ext cx="3712576" cy="1783913"/>
          </a:xfrm>
          <a:prstGeom prst="rect">
            <a:avLst/>
          </a:prstGeom>
          <a:solidFill>
            <a:srgbClr val="EBFFFF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rIns="45720" anchor="ctr" anchorCtr="0"/>
          <a:lstStyle>
            <a:lvl1pPr marL="233363" indent="-233363" algn="l" ea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latin typeface="Arial" pitchFamily="34" charset="0"/>
                <a:cs typeface="Arial" pitchFamily="34" charset="0"/>
              </a:defRPr>
            </a:lvl1pPr>
            <a:lvl2pPr marL="539750" indent="-255588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 sz="1800" b="1">
                <a:latin typeface="Arial" pitchFamily="34" charset="0"/>
                <a:cs typeface="Arial" pitchFamily="34" charset="0"/>
              </a:defRPr>
            </a:lvl2pPr>
            <a:lvl3pPr marL="757238" indent="-184150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3pPr>
            <a:lvl4pPr marL="1033272" indent="0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400" b="1">
                <a:latin typeface="Arial" pitchFamily="34" charset="0"/>
                <a:cs typeface="Arial" pitchFamily="34" charset="0"/>
              </a:defRPr>
            </a:lvl4pPr>
            <a:lvl5pPr marL="1261872" indent="0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 b="1">
                <a:latin typeface="Arial" pitchFamily="34" charset="0"/>
                <a:cs typeface="Arial" pitchFamily="34" charset="0"/>
              </a:defRPr>
            </a:lvl5pPr>
            <a:lvl6pPr marL="1147763" indent="0" algn="l" eaLnBrk="1" hangingPunct="1">
              <a:spcBef>
                <a:spcPts val="600"/>
              </a:spcBef>
              <a:buFont typeface="Arial" pitchFamily="34" charset="0"/>
              <a:buChar char="•"/>
              <a:defRPr sz="1400" b="1">
                <a:latin typeface="Arial" pitchFamily="34" charset="0"/>
                <a:cs typeface="Arial" pitchFamily="34" charset="0"/>
              </a:defRPr>
            </a:lvl6pPr>
            <a:lvl7pPr marL="1319213" indent="-17938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200" b="1">
                <a:latin typeface="Arial" pitchFamily="34" charset="0"/>
                <a:cs typeface="Arial" pitchFamily="34" charset="0"/>
              </a:defRPr>
            </a:lvl7pPr>
          </a:lstStyle>
          <a:p>
            <a:pPr marL="57150" indent="0" algn="ctr">
              <a:buNone/>
            </a:pPr>
            <a:r>
              <a:rPr lang="en-US" sz="1800" kern="0" dirty="0" err="1">
                <a:solidFill>
                  <a:sysClr val="windowText" lastClr="000000"/>
                </a:solidFill>
              </a:rPr>
              <a:t>ProTip</a:t>
            </a:r>
            <a:r>
              <a:rPr lang="en-US" sz="1800" kern="0" dirty="0">
                <a:solidFill>
                  <a:sysClr val="windowText" lastClr="000000"/>
                </a:solidFill>
              </a:rPr>
              <a:t>:</a:t>
            </a:r>
          </a:p>
          <a:p>
            <a:pPr marL="57150" indent="0" algn="ctr">
              <a:buNone/>
            </a:pPr>
            <a:r>
              <a:rPr lang="en-US" sz="1800" kern="0" dirty="0">
                <a:solidFill>
                  <a:sysClr val="windowText" lastClr="000000"/>
                </a:solidFill>
              </a:rPr>
              <a:t>use </a:t>
            </a:r>
            <a:r>
              <a:rPr lang="en-US" sz="1800" kern="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commit --amend</a:t>
            </a:r>
          </a:p>
          <a:p>
            <a:pPr marL="57150" indent="0" algn="ctr">
              <a:buNone/>
            </a:pPr>
            <a:r>
              <a:rPr lang="en-US" sz="1800" kern="0" dirty="0">
                <a:solidFill>
                  <a:sysClr val="windowText" lastClr="000000"/>
                </a:solidFill>
              </a:rPr>
              <a:t>to add more changes to a commit (or update the message) before you push to remote!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466D04-0D3F-7797-EAA5-4AE566C27905}"/>
              </a:ext>
            </a:extLst>
          </p:cNvPr>
          <p:cNvCxnSpPr>
            <a:cxnSpLocks/>
          </p:cNvCxnSpPr>
          <p:nvPr/>
        </p:nvCxnSpPr>
        <p:spPr>
          <a:xfrm flipV="1">
            <a:off x="2374710" y="1469090"/>
            <a:ext cx="327547" cy="3324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C4909F-0087-325A-5885-7977166D87AF}"/>
              </a:ext>
            </a:extLst>
          </p:cNvPr>
          <p:cNvSpPr txBox="1"/>
          <p:nvPr/>
        </p:nvSpPr>
        <p:spPr>
          <a:xfrm>
            <a:off x="2254220" y="1161313"/>
            <a:ext cx="3265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NB: you can also “git rm” files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2BF8FA-6697-C6D3-45E0-BDE15AF44412}"/>
              </a:ext>
            </a:extLst>
          </p:cNvPr>
          <p:cNvCxnSpPr>
            <a:cxnSpLocks/>
          </p:cNvCxnSpPr>
          <p:nvPr/>
        </p:nvCxnSpPr>
        <p:spPr>
          <a:xfrm flipV="1">
            <a:off x="2702257" y="3230895"/>
            <a:ext cx="327547" cy="3324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4AD7BEE-4817-417C-A6AE-EA8BCD96B36E}"/>
              </a:ext>
            </a:extLst>
          </p:cNvPr>
          <p:cNvSpPr txBox="1"/>
          <p:nvPr/>
        </p:nvSpPr>
        <p:spPr>
          <a:xfrm>
            <a:off x="1940833" y="2901444"/>
            <a:ext cx="6147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Do you remember all the files that might have been modified?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090BB0-A96A-E7A7-B8E8-03E4C3D340BC}"/>
              </a:ext>
            </a:extLst>
          </p:cNvPr>
          <p:cNvCxnSpPr>
            <a:cxnSpLocks/>
          </p:cNvCxnSpPr>
          <p:nvPr/>
        </p:nvCxnSpPr>
        <p:spPr>
          <a:xfrm>
            <a:off x="2995685" y="4116435"/>
            <a:ext cx="341194" cy="360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5DB2652-8501-DC27-6411-0343C27E1AF0}"/>
              </a:ext>
            </a:extLst>
          </p:cNvPr>
          <p:cNvSpPr txBox="1"/>
          <p:nvPr/>
        </p:nvSpPr>
        <p:spPr>
          <a:xfrm>
            <a:off x="1878046" y="4498413"/>
            <a:ext cx="6942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Messages are good for you (but more importantly, your collaborators)</a:t>
            </a:r>
          </a:p>
        </p:txBody>
      </p:sp>
    </p:spTree>
    <p:extLst>
      <p:ext uri="{BB962C8B-B14F-4D97-AF65-F5344CB8AC3E}">
        <p14:creationId xmlns:p14="http://schemas.microsoft.com/office/powerpoint/2010/main" val="270672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/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7BEFF6-BDB1-8687-CAF9-604AB4B7F8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even is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Setup and workflows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Tools and opinions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Demo time!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F1D79-54DB-EF8E-46C5-038F9A79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34369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4945E-ACEB-C978-5A91-C8C95CA3C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Pull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4CFF0-4F1E-DBC4-6DC4-E68C25791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15" y="1512280"/>
            <a:ext cx="9008794" cy="457462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035978-F38F-9CE6-6769-BBF7A7B4D829}"/>
              </a:ext>
            </a:extLst>
          </p:cNvPr>
          <p:cNvCxnSpPr>
            <a:cxnSpLocks/>
          </p:cNvCxnSpPr>
          <p:nvPr/>
        </p:nvCxnSpPr>
        <p:spPr>
          <a:xfrm flipV="1">
            <a:off x="1827203" y="3826886"/>
            <a:ext cx="615746" cy="6905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52FF7D1-F803-11C1-9C56-A97A17436689}"/>
              </a:ext>
            </a:extLst>
          </p:cNvPr>
          <p:cNvSpPr txBox="1"/>
          <p:nvPr/>
        </p:nvSpPr>
        <p:spPr>
          <a:xfrm>
            <a:off x="44331" y="4490113"/>
            <a:ext cx="2073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Neat: auto-close issue when merged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341319-2856-46EE-DFF3-0CAB08D4CAE4}"/>
              </a:ext>
            </a:extLst>
          </p:cNvPr>
          <p:cNvCxnSpPr>
            <a:cxnSpLocks/>
          </p:cNvCxnSpPr>
          <p:nvPr/>
        </p:nvCxnSpPr>
        <p:spPr>
          <a:xfrm flipH="1" flipV="1">
            <a:off x="9239534" y="3202729"/>
            <a:ext cx="1359275" cy="2616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F3B2F5-0F79-473B-782D-A7D5B01C667B}"/>
              </a:ext>
            </a:extLst>
          </p:cNvPr>
          <p:cNvSpPr txBox="1"/>
          <p:nvPr/>
        </p:nvSpPr>
        <p:spPr>
          <a:xfrm>
            <a:off x="10472558" y="3424505"/>
            <a:ext cx="1770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Review is good!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EF8A806-0E50-AC8F-A8B4-4E1AE10C7934}"/>
                  </a:ext>
                </a:extLst>
              </p14:cNvPr>
              <p14:cNvContentPartPr/>
              <p14:nvPr/>
            </p14:nvContentPartPr>
            <p14:xfrm>
              <a:off x="4207766" y="1825071"/>
              <a:ext cx="654120" cy="412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EF8A806-0E50-AC8F-A8B4-4E1AE10C79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98766" y="1816071"/>
                <a:ext cx="67176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73A80D-2009-455C-0100-384D34D1FC4F}"/>
                  </a:ext>
                </a:extLst>
              </p14:cNvPr>
              <p14:cNvContentPartPr/>
              <p14:nvPr/>
            </p14:nvContentPartPr>
            <p14:xfrm>
              <a:off x="5051966" y="1732191"/>
              <a:ext cx="1918440" cy="629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73A80D-2009-455C-0100-384D34D1FC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43326" y="1723191"/>
                <a:ext cx="1936080" cy="64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92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2F0909-5516-A8F9-C628-58078263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/>
              <a:t> workflow, bird’s eye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367E1-4759-67F5-EE8F-EC1FC135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47" y="1395873"/>
            <a:ext cx="11779391" cy="34930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3123BE-6A06-7456-79D1-0341A7CB1470}"/>
              </a:ext>
            </a:extLst>
          </p:cNvPr>
          <p:cNvSpPr/>
          <p:nvPr/>
        </p:nvSpPr>
        <p:spPr>
          <a:xfrm>
            <a:off x="6541825" y="6557297"/>
            <a:ext cx="57957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training.github.com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/downloads/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-git-cheat-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sheet.pdf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64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7BEFF6-BDB1-8687-CAF9-604AB4B7F8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even is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Setup and workflows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Tools and opinions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Demo time!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8F1D79-54DB-EF8E-46C5-038F9A79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4276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2AB5CB-4E17-E32F-B52E-D299B1FACB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Protect the main branch </a:t>
            </a:r>
            <a:r>
              <a:rPr lang="en-US" sz="2400" b="0" dirty="0"/>
              <a:t>on critical repos: can’t push to </a:t>
            </a:r>
            <a:r>
              <a:rPr lang="en-US" sz="2400" b="0" dirty="0">
                <a:latin typeface="Consolas" panose="020B0609020204030204" pitchFamily="49" charset="0"/>
                <a:cs typeface="Consolas" panose="020B0609020204030204" pitchFamily="49" charset="0"/>
              </a:rPr>
              <a:t>main/master</a:t>
            </a:r>
          </a:p>
          <a:p>
            <a:r>
              <a:rPr lang="en-US" sz="2400" dirty="0"/>
              <a:t>Commit often</a:t>
            </a:r>
            <a:r>
              <a:rPr lang="en-US" sz="2400" b="0" dirty="0"/>
              <a:t>, with </a:t>
            </a:r>
            <a:r>
              <a:rPr lang="en-US" sz="2400" dirty="0"/>
              <a:t>informational messages</a:t>
            </a:r>
          </a:p>
          <a:p>
            <a:r>
              <a:rPr lang="en-US" sz="2400" dirty="0"/>
              <a:t>Push before you leave</a:t>
            </a:r>
          </a:p>
          <a:p>
            <a:pPr lvl="1"/>
            <a:r>
              <a:rPr lang="en-US" sz="2200" b="0" dirty="0"/>
              <a:t>kind of like saving and closing a doc on Dropbox before going home</a:t>
            </a:r>
          </a:p>
          <a:p>
            <a:r>
              <a:rPr lang="en-US" sz="2400" b="0" dirty="0"/>
              <a:t>Keep </a:t>
            </a:r>
            <a:r>
              <a:rPr lang="en-US" sz="2400" dirty="0"/>
              <a:t>Pull Requests small </a:t>
            </a:r>
            <a:r>
              <a:rPr lang="en-US" sz="2400" b="0" dirty="0"/>
              <a:t>in scope</a:t>
            </a:r>
          </a:p>
          <a:p>
            <a:r>
              <a:rPr lang="en-US" sz="2400" dirty="0"/>
              <a:t>Start Pull Requests early </a:t>
            </a:r>
            <a:r>
              <a:rPr lang="en-US" sz="2400" b="0" dirty="0"/>
              <a:t>if you want feedback!</a:t>
            </a:r>
          </a:p>
          <a:p>
            <a:r>
              <a:rPr lang="en-US" sz="2400" dirty="0"/>
              <a:t>Be nice </a:t>
            </a:r>
            <a:r>
              <a:rPr lang="en-US" sz="2400" b="0" dirty="0"/>
              <a:t>in code review! (seriously.)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764569-F2DB-37C6-78F7-5E252BBA8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Opinions™</a:t>
            </a:r>
          </a:p>
        </p:txBody>
      </p:sp>
    </p:spTree>
    <p:extLst>
      <p:ext uri="{BB962C8B-B14F-4D97-AF65-F5344CB8AC3E}">
        <p14:creationId xmlns:p14="http://schemas.microsoft.com/office/powerpoint/2010/main" val="3242826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DFC64B-28E1-210D-6562-E52364AC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tool: </a:t>
            </a:r>
            <a:r>
              <a:rPr lang="en-US" dirty="0" err="1"/>
              <a:t>VSCode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F02E58-E62C-71DD-FEC8-56FE41237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044" y="100568"/>
            <a:ext cx="715820" cy="715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A11C6F-7893-1B04-8EE9-3873EB17E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49" y="1490835"/>
            <a:ext cx="2036583" cy="4940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C9C997-CA98-5CC5-E3B7-7908A4DD89EE}"/>
              </a:ext>
            </a:extLst>
          </p:cNvPr>
          <p:cNvSpPr txBox="1"/>
          <p:nvPr/>
        </p:nvSpPr>
        <p:spPr>
          <a:xfrm>
            <a:off x="-98617" y="906060"/>
            <a:ext cx="3862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Seamless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1600" dirty="0"/>
              <a:t> integration</a:t>
            </a:r>
          </a:p>
          <a:p>
            <a:pPr algn="ctr"/>
            <a:r>
              <a:rPr lang="en-US" sz="1600" dirty="0"/>
              <a:t>(MSFT owns </a:t>
            </a:r>
            <a:r>
              <a:rPr lang="en-US" sz="1600" dirty="0" err="1"/>
              <a:t>VSCode</a:t>
            </a:r>
            <a:r>
              <a:rPr lang="en-US" sz="1600" dirty="0"/>
              <a:t> and, now, GitHub)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2FC4FB-D322-A36A-333C-80FB7C184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734" y="1240376"/>
            <a:ext cx="6665840" cy="33735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6142EB-AA0B-5A45-20FF-BE7FDF892470}"/>
              </a:ext>
            </a:extLst>
          </p:cNvPr>
          <p:cNvSpPr txBox="1"/>
          <p:nvPr/>
        </p:nvSpPr>
        <p:spPr>
          <a:xfrm>
            <a:off x="4973366" y="928134"/>
            <a:ext cx="6861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Extensions like </a:t>
            </a:r>
            <a:r>
              <a:rPr lang="en-US" sz="1600" dirty="0" err="1"/>
              <a:t>GitLens</a:t>
            </a:r>
            <a:r>
              <a:rPr lang="en-US" sz="1600" dirty="0"/>
              <a:t> show you who made what changes when…in-line!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5CF5A37-382D-2C73-FB0A-464902B27E75}"/>
                  </a:ext>
                </a:extLst>
              </p14:cNvPr>
              <p14:cNvContentPartPr/>
              <p14:nvPr/>
            </p14:nvContentPartPr>
            <p14:xfrm>
              <a:off x="5998877" y="3696835"/>
              <a:ext cx="4696488" cy="35106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5CF5A37-382D-2C73-FB0A-464902B27E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9877" y="3688193"/>
                <a:ext cx="4714128" cy="36871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04F59B87-914C-CB6C-98E9-F3C3D77A91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8993" y="4912480"/>
            <a:ext cx="6845547" cy="19318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7C7738-AED4-5249-916E-66FAF97738C7}"/>
              </a:ext>
            </a:extLst>
          </p:cNvPr>
          <p:cNvSpPr txBox="1"/>
          <p:nvPr/>
        </p:nvSpPr>
        <p:spPr>
          <a:xfrm>
            <a:off x="3179723" y="5339807"/>
            <a:ext cx="1722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And you’ve still got your terminal if you’re a luddite like me</a:t>
            </a:r>
          </a:p>
        </p:txBody>
      </p:sp>
    </p:spTree>
    <p:extLst>
      <p:ext uri="{BB962C8B-B14F-4D97-AF65-F5344CB8AC3E}">
        <p14:creationId xmlns:p14="http://schemas.microsoft.com/office/powerpoint/2010/main" val="138408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A016427-E7B5-2A6A-D98F-4F0D1EE57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Easy(-</a:t>
            </a:r>
            <a:r>
              <a:rPr lang="en-US" dirty="0" err="1"/>
              <a:t>ish</a:t>
            </a:r>
            <a:r>
              <a:rPr lang="en-US" dirty="0"/>
              <a:t>) way to configure </a:t>
            </a:r>
            <a:r>
              <a:rPr lang="en-US" dirty="0" err="1"/>
              <a:t>zsh</a:t>
            </a:r>
            <a:r>
              <a:rPr lang="en-US" dirty="0"/>
              <a:t> and terminal display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https://ohmyz.sh/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B7B8DB-A47C-D95A-4E8B-C7CD174C5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 (Mac): Oh My </a:t>
            </a:r>
            <a:r>
              <a:rPr lang="en-US" dirty="0" err="1"/>
              <a:t>Zsh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BAB7A-4CBA-F7A0-DC71-BBA335E4F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660" y="2665296"/>
            <a:ext cx="7239000" cy="11049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C1A97BEF-98B8-BCAA-47BB-04BB8A3E73F3}"/>
              </a:ext>
            </a:extLst>
          </p:cNvPr>
          <p:cNvSpPr/>
          <p:nvPr/>
        </p:nvSpPr>
        <p:spPr>
          <a:xfrm rot="5400000">
            <a:off x="8889086" y="3397314"/>
            <a:ext cx="333633" cy="1106696"/>
          </a:xfrm>
          <a:prstGeom prst="rightBrace">
            <a:avLst/>
          </a:prstGeom>
          <a:noFill/>
          <a:ln w="38100">
            <a:solidFill>
              <a:srgbClr val="57CB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679BD7-0112-0C00-1FB9-E1D4E535AAD2}"/>
              </a:ext>
            </a:extLst>
          </p:cNvPr>
          <p:cNvSpPr/>
          <p:nvPr/>
        </p:nvSpPr>
        <p:spPr>
          <a:xfrm>
            <a:off x="8403810" y="4181571"/>
            <a:ext cx="1304183" cy="541510"/>
          </a:xfrm>
          <a:prstGeom prst="roundRect">
            <a:avLst/>
          </a:prstGeom>
          <a:solidFill>
            <a:srgbClr val="57CBF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env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6D7B188-5F23-9C37-C138-9860A74185E1}"/>
              </a:ext>
            </a:extLst>
          </p:cNvPr>
          <p:cNvSpPr/>
          <p:nvPr/>
        </p:nvSpPr>
        <p:spPr>
          <a:xfrm rot="5400000">
            <a:off x="4157898" y="3298571"/>
            <a:ext cx="333633" cy="1304184"/>
          </a:xfrm>
          <a:prstGeom prst="rightBrac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D6677AE-D1A8-C068-603B-CD7CBF2CF2D0}"/>
              </a:ext>
            </a:extLst>
          </p:cNvPr>
          <p:cNvSpPr/>
          <p:nvPr/>
        </p:nvSpPr>
        <p:spPr>
          <a:xfrm>
            <a:off x="3628440" y="4181571"/>
            <a:ext cx="1392548" cy="54151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branch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CBDB0EDF-F928-FB21-25EF-2445DA5D3025}"/>
              </a:ext>
            </a:extLst>
          </p:cNvPr>
          <p:cNvSpPr/>
          <p:nvPr/>
        </p:nvSpPr>
        <p:spPr>
          <a:xfrm rot="5400000">
            <a:off x="2861191" y="3397315"/>
            <a:ext cx="333633" cy="1106696"/>
          </a:xfrm>
          <a:prstGeom prst="rightBrace">
            <a:avLst/>
          </a:prstGeom>
          <a:noFill/>
          <a:ln w="38100">
            <a:solidFill>
              <a:srgbClr val="57CB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3683E5-D3FD-DC77-205C-E2690E3B27CB}"/>
              </a:ext>
            </a:extLst>
          </p:cNvPr>
          <p:cNvSpPr/>
          <p:nvPr/>
        </p:nvSpPr>
        <p:spPr>
          <a:xfrm>
            <a:off x="2175339" y="4181571"/>
            <a:ext cx="1304183" cy="541510"/>
          </a:xfrm>
          <a:prstGeom prst="roundRect">
            <a:avLst/>
          </a:prstGeom>
          <a:solidFill>
            <a:srgbClr val="57CBF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short path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6B3216-CD0A-0ECF-B0E7-7A193C3F9C41}"/>
              </a:ext>
            </a:extLst>
          </p:cNvPr>
          <p:cNvCxnSpPr>
            <a:cxnSpLocks/>
          </p:cNvCxnSpPr>
          <p:nvPr/>
        </p:nvCxnSpPr>
        <p:spPr>
          <a:xfrm>
            <a:off x="5112254" y="3783845"/>
            <a:ext cx="496969" cy="33363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7FD5AED-FFA8-F067-7CCD-EF85D3DD7C67}"/>
              </a:ext>
            </a:extLst>
          </p:cNvPr>
          <p:cNvSpPr/>
          <p:nvPr/>
        </p:nvSpPr>
        <p:spPr>
          <a:xfrm>
            <a:off x="5469796" y="4181571"/>
            <a:ext cx="1698042" cy="541510"/>
          </a:xfrm>
          <a:prstGeom prst="roundRect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failed command</a:t>
            </a:r>
          </a:p>
        </p:txBody>
      </p:sp>
    </p:spTree>
    <p:extLst>
      <p:ext uri="{BB962C8B-B14F-4D97-AF65-F5344CB8AC3E}">
        <p14:creationId xmlns:p14="http://schemas.microsoft.com/office/powerpoint/2010/main" val="419685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D768BF-7A74-0224-5135-DBF2E5217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tool: aliases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gitconfig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E7965-5D8C-2397-9776-1775FBA90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99" y="988076"/>
            <a:ext cx="5925676" cy="586992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8EACBE-3FB8-5CEF-E7FB-33DD01D7A41B}"/>
              </a:ext>
            </a:extLst>
          </p:cNvPr>
          <p:cNvSpPr/>
          <p:nvPr/>
        </p:nvSpPr>
        <p:spPr>
          <a:xfrm>
            <a:off x="8216963" y="3489033"/>
            <a:ext cx="3247158" cy="86800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e.g.: git s == git status</a:t>
            </a:r>
          </a:p>
        </p:txBody>
      </p:sp>
    </p:spTree>
    <p:extLst>
      <p:ext uri="{BB962C8B-B14F-4D97-AF65-F5344CB8AC3E}">
        <p14:creationId xmlns:p14="http://schemas.microsoft.com/office/powerpoint/2010/main" val="3136762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4F0D86-7016-110A-D031-932702132C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3082" y="1148712"/>
            <a:ext cx="10915522" cy="5300213"/>
          </a:xfrm>
        </p:spPr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Writing code:</a:t>
            </a:r>
          </a:p>
          <a:p>
            <a:pPr marL="742950" lvl="1" indent="-28575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Uniform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Formatting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(would recommend the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Black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formatter)</a:t>
            </a:r>
          </a:p>
          <a:p>
            <a:pPr marL="742950" lvl="1" indent="-285750" algn="l" rtl="0" fontAlgn="base"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Typing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(e.g.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func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(a: int)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+mj-lt"/>
                <a:cs typeface="Consolas" panose="020B0609020204030204" pitchFamily="49" charset="0"/>
              </a:rPr>
              <a:t>)</a:t>
            </a:r>
          </a:p>
          <a:p>
            <a:pPr marL="742950" lvl="1" indent="-285750" algn="l" rtl="0" fontAlgn="base"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Docstrings</a:t>
            </a:r>
          </a:p>
          <a:p>
            <a:pPr marL="742950" lvl="1" indent="-285750" algn="l" rtl="0" fontAlgn="base"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Linters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such as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Black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flake8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mypy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for type checking)</a:t>
            </a:r>
          </a:p>
          <a:p>
            <a:pPr marL="742950" lvl="1" indent="-285750" algn="l" rtl="0" fontAlgn="base"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Tests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unittest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pytest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GitHub Desktop:</a:t>
            </a:r>
            <a:r>
              <a:rPr lang="en-US" b="0" dirty="0">
                <a:solidFill>
                  <a:srgbClr val="000000"/>
                </a:solidFill>
              </a:rPr>
              <a:t> a GUI for managing commits, branches, etc. (I have no idea how to use it)</a:t>
            </a:r>
            <a:endParaRPr lang="en-US" sz="20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Miniconda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package manager and virtual environment provider</a:t>
            </a:r>
          </a:p>
          <a:p>
            <a:pPr lvl="1" rtl="0" fontAlgn="base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</a:rPr>
              <a:t>Pros: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virtual-env + pip</a:t>
            </a:r>
            <a:endParaRPr lang="en-US" i="0" u="none" strike="noStrike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Auto-generate wiki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from docstrings (e.g. </a:t>
            </a:r>
            <a:r>
              <a:rPr lang="en-US" sz="2000" b="0" i="0" u="sng" strike="noStrike" dirty="0">
                <a:solidFill>
                  <a:srgbClr val="A32033"/>
                </a:solidFill>
                <a:effectLst/>
                <a:latin typeface="Arial" panose="020B0604020202020204" pitchFamily="34" charset="0"/>
                <a:hlinkClick r:id="rId2"/>
              </a:rPr>
              <a:t>yaleqc.com/qtcodes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  </a:t>
            </a:r>
            <a:b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Tutorial by Amir Ebrahimi: </a:t>
            </a:r>
            <a:r>
              <a:rPr lang="en-US" sz="2000" b="0" i="0" u="sng" strike="noStrike" dirty="0">
                <a:solidFill>
                  <a:srgbClr val="A32033"/>
                </a:solidFill>
                <a:effectLst/>
                <a:latin typeface="Arial" panose="020B0604020202020204" pitchFamily="34" charset="0"/>
                <a:hlinkClick r:id="rId3"/>
              </a:rPr>
              <a:t>github.com/yaleqc/qtcodes/pull/80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742950" lvl="1" indent="-285750"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 use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ReadTheDocs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Sphinx </a:t>
            </a:r>
            <a:r>
              <a:rPr lang="en-US" sz="2000" b="0" i="0" u="sng" strike="noStrike" dirty="0">
                <a:solidFill>
                  <a:srgbClr val="980000"/>
                </a:solidFill>
                <a:effectLst/>
                <a:latin typeface="Arial" panose="020B0604020202020204" pitchFamily="34" charset="0"/>
                <a:hlinkClick r:id="rId4"/>
              </a:rPr>
              <a:t>docs.readthedocs.io/en/stable/intro/getting-started-with-sphinx.html</a:t>
            </a:r>
            <a:r>
              <a:rPr lang="en-US" sz="2000" b="0" i="0" u="none" strike="noStrike" dirty="0">
                <a:solidFill>
                  <a:srgbClr val="980000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2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Don’t hesitate to publish your package on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PyPI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</a:t>
            </a:r>
            <a:b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500" b="1" i="0" u="sng" strike="noStrike" dirty="0">
                <a:solidFill>
                  <a:srgbClr val="A32033"/>
                </a:solidFill>
                <a:effectLst/>
                <a:latin typeface="Arial" panose="020B0604020202020204" pitchFamily="34" charset="0"/>
                <a:hlinkClick r:id="rId5"/>
              </a:rPr>
              <a:t>betterscientificsoftware.github.io/python-for-hpc/tutorials/python-pypi-packaging</a:t>
            </a:r>
            <a:r>
              <a:rPr lang="en-US" sz="1500" b="1" i="0" u="none" strike="noStrike" dirty="0">
                <a:solidFill>
                  <a:srgbClr val="A32033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20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459C9C-F39A-B558-55E4-C6ABEEF4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tips! (from Shantanu)</a:t>
            </a:r>
          </a:p>
        </p:txBody>
      </p:sp>
    </p:spTree>
    <p:extLst>
      <p:ext uri="{BB962C8B-B14F-4D97-AF65-F5344CB8AC3E}">
        <p14:creationId xmlns:p14="http://schemas.microsoft.com/office/powerpoint/2010/main" val="2253794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9956D4-ABF6-92B2-F5C2-E08EA7FA2DF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Visual git </a:t>
            </a:r>
            <a:r>
              <a:rPr lang="en-US" dirty="0" err="1"/>
              <a:t>cheatsheet</a:t>
            </a:r>
            <a:r>
              <a:rPr lang="en-US" dirty="0"/>
              <a:t> (truly incredible)</a:t>
            </a:r>
          </a:p>
          <a:p>
            <a:pPr lvl="1"/>
            <a:r>
              <a:rPr lang="en-US" dirty="0">
                <a:hlinkClick r:id="rId2"/>
              </a:rPr>
              <a:t>https://ndpsoftware.com/git-cheatsheet.html#loc=index</a:t>
            </a:r>
            <a:endParaRPr lang="en-US" dirty="0"/>
          </a:p>
          <a:p>
            <a:r>
              <a:rPr lang="en-US" dirty="0"/>
              <a:t>GitHub training </a:t>
            </a:r>
            <a:r>
              <a:rPr lang="en-US" dirty="0" err="1"/>
              <a:t>cheatsheets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https://training.github.com/</a:t>
            </a:r>
            <a:endParaRPr lang="en-US" dirty="0"/>
          </a:p>
          <a:p>
            <a:r>
              <a:rPr lang="en-US" dirty="0"/>
              <a:t>Fixing a git mess, workflow edition</a:t>
            </a:r>
          </a:p>
          <a:p>
            <a:pPr lvl="1"/>
            <a:r>
              <a:rPr lang="en-US" dirty="0">
                <a:hlinkClick r:id="rId4"/>
              </a:rPr>
              <a:t>http://justinhileman.info/article/git-pretty/git-pretty.png</a:t>
            </a:r>
            <a:endParaRPr lang="en-US" dirty="0"/>
          </a:p>
          <a:p>
            <a:r>
              <a:rPr lang="en-US" dirty="0"/>
              <a:t>Visualizing git branches and collaboration in various scenarios (long presentation)</a:t>
            </a:r>
          </a:p>
          <a:p>
            <a:pPr lvl="1"/>
            <a:r>
              <a:rPr lang="en-US" dirty="0">
                <a:hlinkClick r:id="rId5"/>
              </a:rPr>
              <a:t>http://www.cs.cmu.edu/~539/notes/notes-visualizing-git-workflows.pdf</a:t>
            </a:r>
            <a:endParaRPr lang="en-US" dirty="0"/>
          </a:p>
          <a:p>
            <a:r>
              <a:rPr lang="en-US" dirty="0"/>
              <a:t>STACKOVERFLOW (duh)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4C0A88-CBD1-941C-EDBB-775D6A9B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resources (that I stole from)</a:t>
            </a:r>
          </a:p>
        </p:txBody>
      </p:sp>
    </p:spTree>
    <p:extLst>
      <p:ext uri="{BB962C8B-B14F-4D97-AF65-F5344CB8AC3E}">
        <p14:creationId xmlns:p14="http://schemas.microsoft.com/office/powerpoint/2010/main" val="1369831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A808C-CD7C-334A-74D6-FF14DBCE3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D073BE-D309-6BA6-B371-69B2C8408BB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even is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Setup and workflows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Tools and opinions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Demo time!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992E77-40A7-4E56-F38C-B4548ABC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5212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6F5098-A752-05D8-8345-44DD8AECF8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60000"/>
              </a:lnSpc>
              <a:buNone/>
            </a:pPr>
            <a:endParaRPr lang="en-US" sz="1600" dirty="0"/>
          </a:p>
          <a:p>
            <a:pPr marL="0" indent="0">
              <a:lnSpc>
                <a:spcPct val="60000"/>
              </a:lnSpc>
              <a:buNone/>
            </a:pPr>
            <a:r>
              <a:rPr lang="en-US" sz="1600" dirty="0"/>
              <a:t>├─ </a:t>
            </a:r>
            <a:r>
              <a:rPr lang="en-US" sz="1600" b="0" dirty="0"/>
              <a:t>analysis_v0.ipynb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600" dirty="0"/>
              <a:t>├─ </a:t>
            </a:r>
            <a:r>
              <a:rPr lang="en-US" sz="1600" b="0" dirty="0"/>
              <a:t>analysis_v1.ipynb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600" dirty="0"/>
              <a:t>├─ </a:t>
            </a:r>
            <a:r>
              <a:rPr lang="en-US" sz="1600" b="0" dirty="0"/>
              <a:t>analysis_v1_final.ipynb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600" dirty="0"/>
              <a:t>├─ </a:t>
            </a:r>
            <a:r>
              <a:rPr lang="en-US" sz="1600" b="0" dirty="0"/>
              <a:t>analysis_v1_final_final.ipynb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600" dirty="0"/>
              <a:t>├─ </a:t>
            </a:r>
            <a:r>
              <a:rPr lang="en-US" sz="1600" b="0" dirty="0"/>
              <a:t>analysis_v2_final_final.ipynb</a:t>
            </a:r>
          </a:p>
          <a:p>
            <a:pPr marL="0" indent="0">
              <a:lnSpc>
                <a:spcPct val="60000"/>
              </a:lnSpc>
              <a:buNone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9DA209-2CE2-570C-8A17-C8004CF00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status quo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369FD-40DC-A030-BA25-BCB9AA6E64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Animated GIF">
            <a:extLst>
              <a:ext uri="{FF2B5EF4-FFF2-40B4-BE49-F238E27FC236}">
                <a16:creationId xmlns:a16="http://schemas.microsoft.com/office/drawing/2014/main" id="{358BB8A2-C179-BC91-3EA1-AA82BECF5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823" y="1293094"/>
            <a:ext cx="2173377" cy="217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82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51FC16-7604-2E2B-1C75-BC3F0F69B5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Make sure you have git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sure you have a GitHub account (and SSH/GPG/other functioning credentials)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Fork </a:t>
            </a:r>
            <a:r>
              <a:rPr lang="en-US" dirty="0">
                <a:hlinkClick r:id="rId2"/>
              </a:rPr>
              <a:t>https://github.com/iQuHACK/2025-git-tutorial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Clone your fork locally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your name to the README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Commit the changes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Push the changes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Open a Pull Request to incorporate them with the main repo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F03E9B-EB92-1AB5-18C8-16D316AF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3994607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584663-7559-3E85-367E-B9B097D675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E901FA-9A04-A8ED-D086-81340AF45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Backup/</a:t>
            </a:r>
            <a:r>
              <a:rPr lang="en-US"/>
              <a:t>Other Stuff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33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0B3FE6-E5FF-6716-7D4B-130672707A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/>
              <a:t>Who is JEFFREY GROVER?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Oh, it was </a:t>
            </a:r>
            <a:r>
              <a:rPr lang="en-US" b="0" dirty="0" err="1"/>
              <a:t>jagrover</a:t>
            </a:r>
            <a:r>
              <a:rPr lang="en-US" b="0" dirty="0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F2DE5A-05DE-CD81-9C1C-2DC4F0B98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gitconfig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372CC-7A14-004E-03FE-AC727CC0F8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013"/>
          <a:stretch/>
        </p:blipFill>
        <p:spPr>
          <a:xfrm>
            <a:off x="4239353" y="1231068"/>
            <a:ext cx="5740400" cy="633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BDFD89-B18E-D8C2-E5B0-9FD9C9FEEB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013"/>
          <a:stretch/>
        </p:blipFill>
        <p:spPr>
          <a:xfrm>
            <a:off x="4239353" y="2024673"/>
            <a:ext cx="5740400" cy="63379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A68949-30C5-84B3-647C-71A98C6F3EF8}"/>
              </a:ext>
            </a:extLst>
          </p:cNvPr>
          <p:cNvSpPr/>
          <p:nvPr/>
        </p:nvSpPr>
        <p:spPr>
          <a:xfrm>
            <a:off x="174772" y="4211635"/>
            <a:ext cx="5125722" cy="86800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config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user.name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“Jeffrey Grover”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config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user.email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“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jagrover@mit.edu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C7A4C-4B76-B71D-B32F-14C9A12D3606}"/>
              </a:ext>
            </a:extLst>
          </p:cNvPr>
          <p:cNvSpPr/>
          <p:nvPr/>
        </p:nvSpPr>
        <p:spPr>
          <a:xfrm>
            <a:off x="5993582" y="4211635"/>
            <a:ext cx="6020471" cy="86800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config --global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user.name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“Jeffrey Grover”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config --global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user.email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“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jagrover@mit.edu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A5FBD5-41D6-57D8-0F41-B35A37D4A194}"/>
              </a:ext>
            </a:extLst>
          </p:cNvPr>
          <p:cNvSpPr txBox="1"/>
          <p:nvPr/>
        </p:nvSpPr>
        <p:spPr>
          <a:xfrm>
            <a:off x="1007833" y="3804997"/>
            <a:ext cx="3459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Update info for this repo only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50EC9C-59CA-FAA2-8965-6235212AA7D3}"/>
              </a:ext>
            </a:extLst>
          </p:cNvPr>
          <p:cNvSpPr txBox="1"/>
          <p:nvPr/>
        </p:nvSpPr>
        <p:spPr>
          <a:xfrm>
            <a:off x="6804339" y="3804997"/>
            <a:ext cx="4398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Update info for </a:t>
            </a:r>
            <a:r>
              <a:rPr lang="en-US" sz="2000" i="1" dirty="0"/>
              <a:t>all</a:t>
            </a:r>
            <a:r>
              <a:rPr lang="en-US" sz="2000" dirty="0"/>
              <a:t> repos on computer</a:t>
            </a:r>
          </a:p>
        </p:txBody>
      </p:sp>
      <p:sp>
        <p:nvSpPr>
          <p:cNvPr id="12" name="Content Placeholder 29">
            <a:extLst>
              <a:ext uri="{FF2B5EF4-FFF2-40B4-BE49-F238E27FC236}">
                <a16:creationId xmlns:a16="http://schemas.microsoft.com/office/drawing/2014/main" id="{9D278FD8-CE21-FB95-ABAE-F3B6B1EA1A36}"/>
              </a:ext>
            </a:extLst>
          </p:cNvPr>
          <p:cNvSpPr txBox="1">
            <a:spLocks/>
          </p:cNvSpPr>
          <p:nvPr/>
        </p:nvSpPr>
        <p:spPr>
          <a:xfrm>
            <a:off x="2165685" y="5564906"/>
            <a:ext cx="8092095" cy="1107963"/>
          </a:xfrm>
          <a:prstGeom prst="rect">
            <a:avLst/>
          </a:prstGeom>
          <a:solidFill>
            <a:srgbClr val="EBFFFF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rIns="45720" anchor="ctr" anchorCtr="0"/>
          <a:lstStyle>
            <a:lvl1pPr marL="233363" indent="-233363" algn="l" ea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latin typeface="Arial" pitchFamily="34" charset="0"/>
                <a:cs typeface="Arial" pitchFamily="34" charset="0"/>
              </a:defRPr>
            </a:lvl1pPr>
            <a:lvl2pPr marL="539750" indent="-255588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 sz="1800" b="1">
                <a:latin typeface="Arial" pitchFamily="34" charset="0"/>
                <a:cs typeface="Arial" pitchFamily="34" charset="0"/>
              </a:defRPr>
            </a:lvl2pPr>
            <a:lvl3pPr marL="757238" indent="-184150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3pPr>
            <a:lvl4pPr marL="1033272" indent="0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400" b="1">
                <a:latin typeface="Arial" pitchFamily="34" charset="0"/>
                <a:cs typeface="Arial" pitchFamily="34" charset="0"/>
              </a:defRPr>
            </a:lvl4pPr>
            <a:lvl5pPr marL="1261872" indent="0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 b="1">
                <a:latin typeface="Arial" pitchFamily="34" charset="0"/>
                <a:cs typeface="Arial" pitchFamily="34" charset="0"/>
              </a:defRPr>
            </a:lvl5pPr>
            <a:lvl6pPr marL="1147763" indent="0" algn="l" eaLnBrk="1" hangingPunct="1">
              <a:spcBef>
                <a:spcPts val="600"/>
              </a:spcBef>
              <a:buFont typeface="Arial" pitchFamily="34" charset="0"/>
              <a:buChar char="•"/>
              <a:defRPr sz="1400" b="1">
                <a:latin typeface="Arial" pitchFamily="34" charset="0"/>
                <a:cs typeface="Arial" pitchFamily="34" charset="0"/>
              </a:defRPr>
            </a:lvl6pPr>
            <a:lvl7pPr marL="1319213" indent="-17938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200" b="1">
                <a:latin typeface="Arial" pitchFamily="34" charset="0"/>
                <a:cs typeface="Arial" pitchFamily="34" charset="0"/>
              </a:defRPr>
            </a:lvl7pPr>
          </a:lstStyle>
          <a:p>
            <a:pPr marL="57150" indent="0" algn="ctr">
              <a:buNone/>
            </a:pPr>
            <a:r>
              <a:rPr lang="en-US" sz="1800" kern="0" dirty="0">
                <a:solidFill>
                  <a:sysClr val="windowText" lastClr="000000"/>
                </a:solidFill>
              </a:rPr>
              <a:t>Let global config reflect the computer’s primary development account</a:t>
            </a:r>
          </a:p>
        </p:txBody>
      </p:sp>
    </p:spTree>
    <p:extLst>
      <p:ext uri="{BB962C8B-B14F-4D97-AF65-F5344CB8AC3E}">
        <p14:creationId xmlns:p14="http://schemas.microsoft.com/office/powerpoint/2010/main" val="379240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3F690E-71B5-8214-C34B-9CC320A7CB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Leon just made a dank change on his feature branch: wyd?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924CAD-2B01-3E3A-C282-FD411989D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to:</a:t>
            </a:r>
            <a:br>
              <a:rPr lang="en-US" dirty="0"/>
            </a:br>
            <a:r>
              <a:rPr lang="en-US" dirty="0"/>
              <a:t>checkout one (1) file from another branch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CD1B30-205D-FFED-E5F7-047FC92C73FE}"/>
              </a:ext>
            </a:extLst>
          </p:cNvPr>
          <p:cNvSpPr/>
          <p:nvPr/>
        </p:nvSpPr>
        <p:spPr>
          <a:xfrm>
            <a:off x="2624974" y="2448898"/>
            <a:ext cx="6931738" cy="86800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do this from the branch you’re working in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checkout </a:t>
            </a:r>
            <a:r>
              <a:rPr lang="en-US" sz="1600" dirty="0">
                <a:solidFill>
                  <a:srgbClr val="C1BD6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feature/1-leon-dankness </a:t>
            </a:r>
            <a:r>
              <a:rPr lang="en-US" sz="1600" dirty="0" err="1">
                <a:solidFill>
                  <a:srgbClr val="57CBF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dank_analysis.py</a:t>
            </a:r>
            <a:endParaRPr lang="en-US" sz="1600" dirty="0">
              <a:solidFill>
                <a:srgbClr val="57CBF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F94CC22-03F8-C56C-4E95-251840869EC1}"/>
              </a:ext>
            </a:extLst>
          </p:cNvPr>
          <p:cNvSpPr/>
          <p:nvPr/>
        </p:nvSpPr>
        <p:spPr>
          <a:xfrm rot="5400000">
            <a:off x="5524737" y="2200048"/>
            <a:ext cx="333633" cy="2567354"/>
          </a:xfrm>
          <a:prstGeom prst="rightBrace">
            <a:avLst/>
          </a:prstGeom>
          <a:noFill/>
          <a:ln w="38100">
            <a:solidFill>
              <a:srgbClr val="C1BD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118A968-EF43-FBB3-76F1-0B03F3AB6E96}"/>
              </a:ext>
            </a:extLst>
          </p:cNvPr>
          <p:cNvSpPr/>
          <p:nvPr/>
        </p:nvSpPr>
        <p:spPr>
          <a:xfrm>
            <a:off x="4748423" y="3708402"/>
            <a:ext cx="1886260" cy="541510"/>
          </a:xfrm>
          <a:prstGeom prst="roundRect">
            <a:avLst/>
          </a:prstGeom>
          <a:solidFill>
            <a:srgbClr val="C1BD6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Leon’s branch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0F522CC-3D28-FBD4-EA33-E0ED09914BB9}"/>
              </a:ext>
            </a:extLst>
          </p:cNvPr>
          <p:cNvSpPr/>
          <p:nvPr/>
        </p:nvSpPr>
        <p:spPr>
          <a:xfrm rot="5400000">
            <a:off x="7857049" y="2540596"/>
            <a:ext cx="333633" cy="1886259"/>
          </a:xfrm>
          <a:prstGeom prst="rightBrace">
            <a:avLst/>
          </a:prstGeom>
          <a:noFill/>
          <a:ln w="38100">
            <a:solidFill>
              <a:srgbClr val="57CB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7CBF5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1E7ED3D-2F5D-03F3-2C8D-EACB126F4AAD}"/>
              </a:ext>
            </a:extLst>
          </p:cNvPr>
          <p:cNvSpPr/>
          <p:nvPr/>
        </p:nvSpPr>
        <p:spPr>
          <a:xfrm>
            <a:off x="7080736" y="3703738"/>
            <a:ext cx="1886260" cy="541510"/>
          </a:xfrm>
          <a:prstGeom prst="roundRect">
            <a:avLst/>
          </a:prstGeom>
          <a:solidFill>
            <a:srgbClr val="57CBF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Leon’s code</a:t>
            </a:r>
          </a:p>
        </p:txBody>
      </p:sp>
    </p:spTree>
    <p:extLst>
      <p:ext uri="{BB962C8B-B14F-4D97-AF65-F5344CB8AC3E}">
        <p14:creationId xmlns:p14="http://schemas.microsoft.com/office/powerpoint/2010/main" val="422650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D85C68-1000-1AA2-EE9F-C7B3F11B856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128441" y="4023357"/>
            <a:ext cx="9893" cy="2577059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5682E0-C23D-ABCA-35D3-2163D00001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You realize you’re on the wrong branch, and you just wrote some amazing code: wyd?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B4AA35-69AF-0178-3C4A-436B9F59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to: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stash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4F4B89-70A0-8AB6-8A47-6972D745F58F}"/>
              </a:ext>
            </a:extLst>
          </p:cNvPr>
          <p:cNvCxnSpPr>
            <a:cxnSpLocks/>
          </p:cNvCxnSpPr>
          <p:nvPr/>
        </p:nvCxnSpPr>
        <p:spPr>
          <a:xfrm>
            <a:off x="3616374" y="4021946"/>
            <a:ext cx="0" cy="2834643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FE57BF-4669-DD91-C5BE-EA58195916A8}"/>
              </a:ext>
            </a:extLst>
          </p:cNvPr>
          <p:cNvCxnSpPr>
            <a:cxnSpLocks/>
          </p:cNvCxnSpPr>
          <p:nvPr/>
        </p:nvCxnSpPr>
        <p:spPr>
          <a:xfrm>
            <a:off x="8572454" y="4021946"/>
            <a:ext cx="0" cy="2834643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9D4C32-687C-27C3-B81B-BDC9ADA8F43F}"/>
              </a:ext>
            </a:extLst>
          </p:cNvPr>
          <p:cNvSpPr/>
          <p:nvPr/>
        </p:nvSpPr>
        <p:spPr>
          <a:xfrm>
            <a:off x="276185" y="3272243"/>
            <a:ext cx="1724297" cy="751114"/>
          </a:xfrm>
          <a:prstGeom prst="roundRect">
            <a:avLst/>
          </a:prstGeom>
          <a:solidFill>
            <a:srgbClr val="CCDED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stash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D21DE3-DD7C-ACEC-EDCA-D4D2A49591AA}"/>
              </a:ext>
            </a:extLst>
          </p:cNvPr>
          <p:cNvSpPr/>
          <p:nvPr/>
        </p:nvSpPr>
        <p:spPr>
          <a:xfrm>
            <a:off x="2754225" y="3272243"/>
            <a:ext cx="1724297" cy="751114"/>
          </a:xfrm>
          <a:prstGeom prst="roundRect">
            <a:avLst/>
          </a:prstGeom>
          <a:solidFill>
            <a:srgbClr val="02FD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workspace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C536381-E457-4C0B-DC64-C8A5B00B191D}"/>
              </a:ext>
            </a:extLst>
          </p:cNvPr>
          <p:cNvSpPr/>
          <p:nvPr/>
        </p:nvSpPr>
        <p:spPr>
          <a:xfrm>
            <a:off x="5232265" y="3272243"/>
            <a:ext cx="1724297" cy="751114"/>
          </a:xfrm>
          <a:prstGeom prst="roundRect">
            <a:avLst/>
          </a:prstGeom>
          <a:solidFill>
            <a:srgbClr val="FBB27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D58A5B-F14A-7ED8-AC5B-4FE0D5E63CE4}"/>
              </a:ext>
            </a:extLst>
          </p:cNvPr>
          <p:cNvSpPr/>
          <p:nvPr/>
        </p:nvSpPr>
        <p:spPr>
          <a:xfrm>
            <a:off x="7710305" y="3272243"/>
            <a:ext cx="1724297" cy="751114"/>
          </a:xfrm>
          <a:prstGeom prst="roundRect">
            <a:avLst/>
          </a:prstGeom>
          <a:solidFill>
            <a:srgbClr val="FF90C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 repo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BAD2CE6-897D-4BC5-7D6B-0A3CEE3C6019}"/>
              </a:ext>
            </a:extLst>
          </p:cNvPr>
          <p:cNvSpPr/>
          <p:nvPr/>
        </p:nvSpPr>
        <p:spPr>
          <a:xfrm>
            <a:off x="10188343" y="3246118"/>
            <a:ext cx="1724297" cy="751114"/>
          </a:xfrm>
          <a:prstGeom prst="roundRect">
            <a:avLst/>
          </a:prstGeom>
          <a:solidFill>
            <a:srgbClr val="57CBF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repo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2EACCB-929A-65CE-BA08-1855659A587D}"/>
              </a:ext>
            </a:extLst>
          </p:cNvPr>
          <p:cNvCxnSpPr/>
          <p:nvPr/>
        </p:nvCxnSpPr>
        <p:spPr>
          <a:xfrm>
            <a:off x="163773" y="4858601"/>
            <a:ext cx="11928143" cy="0"/>
          </a:xfrm>
          <a:prstGeom prst="line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Arrow 17">
            <a:extLst>
              <a:ext uri="{FF2B5EF4-FFF2-40B4-BE49-F238E27FC236}">
                <a16:creationId xmlns:a16="http://schemas.microsoft.com/office/drawing/2014/main" id="{0846DFA2-5632-FBEF-1DE9-3B36F7D1C638}"/>
              </a:ext>
            </a:extLst>
          </p:cNvPr>
          <p:cNvSpPr/>
          <p:nvPr/>
        </p:nvSpPr>
        <p:spPr>
          <a:xfrm>
            <a:off x="1211551" y="4051485"/>
            <a:ext cx="2308065" cy="751114"/>
          </a:xfrm>
          <a:prstGeom prst="lef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stash</a:t>
            </a:r>
          </a:p>
        </p:txBody>
      </p:sp>
      <p:sp>
        <p:nvSpPr>
          <p:cNvPr id="19" name="Left Arrow 18">
            <a:extLst>
              <a:ext uri="{FF2B5EF4-FFF2-40B4-BE49-F238E27FC236}">
                <a16:creationId xmlns:a16="http://schemas.microsoft.com/office/drawing/2014/main" id="{5C1A095F-FA03-A579-4267-B15D0FF29D99}"/>
              </a:ext>
            </a:extLst>
          </p:cNvPr>
          <p:cNvSpPr/>
          <p:nvPr/>
        </p:nvSpPr>
        <p:spPr>
          <a:xfrm>
            <a:off x="3703240" y="4924216"/>
            <a:ext cx="4769858" cy="751114"/>
          </a:xfrm>
          <a:prstGeom prst="lef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switch new-branch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2B9FB8E-385F-322C-E5A8-C90CB189B284}"/>
              </a:ext>
            </a:extLst>
          </p:cNvPr>
          <p:cNvSpPr/>
          <p:nvPr/>
        </p:nvSpPr>
        <p:spPr>
          <a:xfrm>
            <a:off x="1211551" y="5629593"/>
            <a:ext cx="2305467" cy="751114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stash pop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B0F286-ABB7-68A9-11D4-1A23E347DD43}"/>
              </a:ext>
            </a:extLst>
          </p:cNvPr>
          <p:cNvCxnSpPr>
            <a:cxnSpLocks/>
          </p:cNvCxnSpPr>
          <p:nvPr/>
        </p:nvCxnSpPr>
        <p:spPr>
          <a:xfrm>
            <a:off x="9434602" y="4910568"/>
            <a:ext cx="0" cy="3984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49D8EBB-799A-3A1B-4181-88AF61130A22}"/>
              </a:ext>
            </a:extLst>
          </p:cNvPr>
          <p:cNvSpPr txBox="1"/>
          <p:nvPr/>
        </p:nvSpPr>
        <p:spPr>
          <a:xfrm>
            <a:off x="9539786" y="4969546"/>
            <a:ext cx="1204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new-branch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6C647C-0316-C459-C30F-5345A64D13E3}"/>
              </a:ext>
            </a:extLst>
          </p:cNvPr>
          <p:cNvSpPr txBox="1"/>
          <p:nvPr/>
        </p:nvSpPr>
        <p:spPr>
          <a:xfrm>
            <a:off x="9539786" y="4501773"/>
            <a:ext cx="794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1024B2-3339-B6A2-E3C8-7806B3E9B716}"/>
              </a:ext>
            </a:extLst>
          </p:cNvPr>
          <p:cNvCxnSpPr>
            <a:cxnSpLocks/>
          </p:cNvCxnSpPr>
          <p:nvPr/>
        </p:nvCxnSpPr>
        <p:spPr>
          <a:xfrm>
            <a:off x="9434602" y="4426244"/>
            <a:ext cx="0" cy="39841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82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8" grpId="0" animBg="1"/>
      <p:bldP spid="19" grpId="0" animBg="1"/>
      <p:bldP spid="20" grpId="0" animBg="1"/>
      <p:bldP spid="24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314944-8510-47B3-2019-38666D4B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</a:t>
            </a:r>
            <a:r>
              <a:rPr lang="en-US" dirty="0" err="1"/>
              <a:t>jk</a:t>
            </a:r>
            <a:r>
              <a:rPr lang="en-US" dirty="0"/>
              <a:t>! Undo a commit!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D9C441E-A7ED-FDAE-190C-349ABF7F698F}"/>
              </a:ext>
            </a:extLst>
          </p:cNvPr>
          <p:cNvSpPr/>
          <p:nvPr/>
        </p:nvSpPr>
        <p:spPr>
          <a:xfrm>
            <a:off x="4467780" y="1120907"/>
            <a:ext cx="3246122" cy="56897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reset --mixed HEAD~1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DC5F0-9539-3EA7-BDA9-49CBDD5410AE}"/>
              </a:ext>
            </a:extLst>
          </p:cNvPr>
          <p:cNvSpPr txBox="1"/>
          <p:nvPr/>
        </p:nvSpPr>
        <p:spPr>
          <a:xfrm>
            <a:off x="8942702" y="1689881"/>
            <a:ext cx="3246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HEAD is the current commit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“~1” means go one commit back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478898-04BD-462E-F8A0-9742BA7DAA74}"/>
              </a:ext>
            </a:extLst>
          </p:cNvPr>
          <p:cNvSpPr/>
          <p:nvPr/>
        </p:nvSpPr>
        <p:spPr>
          <a:xfrm>
            <a:off x="6481813" y="6376194"/>
            <a:ext cx="5707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www.atlassian.com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/git/tutorials/undoing-changes/git-reset</a:t>
            </a:r>
          </a:p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devconnected.com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/how-to-git-reset-to-head/</a:t>
            </a:r>
          </a:p>
        </p:txBody>
      </p:sp>
      <p:sp>
        <p:nvSpPr>
          <p:cNvPr id="11" name="Content Placeholder 29">
            <a:extLst>
              <a:ext uri="{FF2B5EF4-FFF2-40B4-BE49-F238E27FC236}">
                <a16:creationId xmlns:a16="http://schemas.microsoft.com/office/drawing/2014/main" id="{40F030A9-3F74-6286-12B4-62B7FF2E80DC}"/>
              </a:ext>
            </a:extLst>
          </p:cNvPr>
          <p:cNvSpPr txBox="1">
            <a:spLocks/>
          </p:cNvSpPr>
          <p:nvPr/>
        </p:nvSpPr>
        <p:spPr>
          <a:xfrm>
            <a:off x="2044794" y="5335484"/>
            <a:ext cx="8092095" cy="952664"/>
          </a:xfrm>
          <a:prstGeom prst="rect">
            <a:avLst/>
          </a:prstGeom>
          <a:solidFill>
            <a:srgbClr val="EBFFFF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rIns="45720" anchor="ctr" anchorCtr="0"/>
          <a:lstStyle>
            <a:lvl1pPr marL="233363" indent="-233363" algn="l" ea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latin typeface="Arial" pitchFamily="34" charset="0"/>
                <a:cs typeface="Arial" pitchFamily="34" charset="0"/>
              </a:defRPr>
            </a:lvl1pPr>
            <a:lvl2pPr marL="539750" indent="-255588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 sz="1800" b="1">
                <a:latin typeface="Arial" pitchFamily="34" charset="0"/>
                <a:cs typeface="Arial" pitchFamily="34" charset="0"/>
              </a:defRPr>
            </a:lvl2pPr>
            <a:lvl3pPr marL="757238" indent="-184150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3pPr>
            <a:lvl4pPr marL="1033272" indent="0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400" b="1">
                <a:latin typeface="Arial" pitchFamily="34" charset="0"/>
                <a:cs typeface="Arial" pitchFamily="34" charset="0"/>
              </a:defRPr>
            </a:lvl4pPr>
            <a:lvl5pPr marL="1261872" indent="0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 b="1">
                <a:latin typeface="Arial" pitchFamily="34" charset="0"/>
                <a:cs typeface="Arial" pitchFamily="34" charset="0"/>
              </a:defRPr>
            </a:lvl5pPr>
            <a:lvl6pPr marL="1147763" indent="0" algn="l" eaLnBrk="1" hangingPunct="1">
              <a:spcBef>
                <a:spcPts val="600"/>
              </a:spcBef>
              <a:buFont typeface="Arial" pitchFamily="34" charset="0"/>
              <a:buChar char="•"/>
              <a:defRPr sz="1400" b="1">
                <a:latin typeface="Arial" pitchFamily="34" charset="0"/>
                <a:cs typeface="Arial" pitchFamily="34" charset="0"/>
              </a:defRPr>
            </a:lvl6pPr>
            <a:lvl7pPr marL="1319213" indent="-17938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200" b="1">
                <a:latin typeface="Arial" pitchFamily="34" charset="0"/>
                <a:cs typeface="Arial" pitchFamily="34" charset="0"/>
              </a:defRPr>
            </a:lvl7pPr>
          </a:lstStyle>
          <a:p>
            <a:pPr marL="57150" indent="0" algn="ctr">
              <a:buNone/>
            </a:pPr>
            <a:r>
              <a:rPr lang="en-US" sz="1800" kern="0" dirty="0">
                <a:solidFill>
                  <a:sysClr val="windowText" lastClr="000000"/>
                </a:solidFill>
              </a:rPr>
              <a:t>If you pushed your commit to GitHub, do NOT </a:t>
            </a:r>
            <a:r>
              <a:rPr lang="en-US" sz="1800" kern="0" dirty="0">
                <a:solidFill>
                  <a:sysClr val="windowText" lastClr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reset </a:t>
            </a:r>
            <a:r>
              <a:rPr lang="en-US" sz="1800" kern="0" dirty="0">
                <a:solidFill>
                  <a:sysClr val="windowText" lastClr="000000"/>
                </a:solidFill>
              </a:rPr>
              <a:t>it!</a:t>
            </a:r>
          </a:p>
          <a:p>
            <a:pPr marL="57150" indent="0" algn="ctr">
              <a:buNone/>
            </a:pPr>
            <a:r>
              <a:rPr lang="en-US" sz="1800" kern="0" dirty="0">
                <a:solidFill>
                  <a:sysClr val="windowText" lastClr="000000"/>
                </a:solidFill>
              </a:rPr>
              <a:t>Talk to me (and I’ll look at </a:t>
            </a:r>
            <a:r>
              <a:rPr lang="en-US" sz="1800" kern="0" dirty="0" err="1">
                <a:solidFill>
                  <a:sysClr val="windowText" lastClr="000000"/>
                </a:solidFill>
              </a:rPr>
              <a:t>StackOverflow</a:t>
            </a:r>
            <a:r>
              <a:rPr lang="en-US" sz="1800" kern="0" dirty="0">
                <a:solidFill>
                  <a:sysClr val="windowText" lastClr="000000"/>
                </a:solidFill>
              </a:rPr>
              <a:t>).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59170D-19D7-7D2F-8ABD-92B9DA637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562" y="1899635"/>
            <a:ext cx="3921699" cy="3349251"/>
          </a:xfrm>
          <a:prstGeom prst="rect">
            <a:avLst/>
          </a:prstGeom>
        </p:spPr>
      </p:pic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75B378B2-5357-43B8-3B5B-ED81327564F0}"/>
              </a:ext>
            </a:extLst>
          </p:cNvPr>
          <p:cNvCxnSpPr>
            <a:cxnSpLocks/>
          </p:cNvCxnSpPr>
          <p:nvPr/>
        </p:nvCxnSpPr>
        <p:spPr>
          <a:xfrm>
            <a:off x="7099300" y="1580726"/>
            <a:ext cx="1739900" cy="400583"/>
          </a:xfrm>
          <a:prstGeom prst="curvedConnector3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E40D1C7-CCF0-CFE4-34E9-4D91CE0B8F6A}"/>
              </a:ext>
            </a:extLst>
          </p:cNvPr>
          <p:cNvSpPr txBox="1"/>
          <p:nvPr/>
        </p:nvSpPr>
        <p:spPr>
          <a:xfrm>
            <a:off x="8055261" y="3158761"/>
            <a:ext cx="4042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--soft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lightest touch</a:t>
            </a:r>
          </a:p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--mixed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Goldilocks zone (default)</a:t>
            </a:r>
          </a:p>
          <a:p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--hard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know what you are doing!</a:t>
            </a:r>
          </a:p>
        </p:txBody>
      </p:sp>
    </p:spTree>
    <p:extLst>
      <p:ext uri="{BB962C8B-B14F-4D97-AF65-F5344CB8AC3E}">
        <p14:creationId xmlns:p14="http://schemas.microsoft.com/office/powerpoint/2010/main" val="295317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D6C4B-DF05-7D6E-2042-8475E9769A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2422" y="1293094"/>
            <a:ext cx="4083041" cy="4830616"/>
          </a:xfrm>
        </p:spPr>
        <p:txBody>
          <a:bodyPr/>
          <a:lstStyle/>
          <a:p>
            <a:pPr marL="0" indent="0">
              <a:buNone/>
            </a:pPr>
            <a:r>
              <a:rPr lang="en-US" b="0" dirty="0"/>
              <a:t>Issues are good for</a:t>
            </a:r>
          </a:p>
          <a:p>
            <a:pPr lvl="1"/>
            <a:r>
              <a:rPr lang="en-US" b="0" dirty="0"/>
              <a:t>planning!</a:t>
            </a:r>
          </a:p>
          <a:p>
            <a:pPr lvl="1"/>
            <a:r>
              <a:rPr lang="en-US" b="0" dirty="0"/>
              <a:t>not duplicating work!</a:t>
            </a:r>
          </a:p>
          <a:p>
            <a:pPr lvl="1"/>
            <a:r>
              <a:rPr lang="en-US" b="0" dirty="0"/>
              <a:t>the historical record!</a:t>
            </a:r>
          </a:p>
          <a:p>
            <a:pPr lvl="1"/>
            <a:r>
              <a:rPr lang="en-US" b="0" dirty="0"/>
              <a:t>documenting what’s broken!</a:t>
            </a:r>
          </a:p>
          <a:p>
            <a:pPr lvl="1"/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CE0A03-C2ED-A22E-B861-6F98066DE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an issue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3653D9-8889-D086-0AE9-F798D0A5DA5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14B0B-F15A-D3C8-183F-2BA44AEA1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553" y="1293094"/>
            <a:ext cx="7927569" cy="483061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DE595E7-C989-AC07-0511-1931C573E126}"/>
              </a:ext>
            </a:extLst>
          </p:cNvPr>
          <p:cNvSpPr/>
          <p:nvPr/>
        </p:nvSpPr>
        <p:spPr>
          <a:xfrm>
            <a:off x="10033687" y="3200401"/>
            <a:ext cx="2095863" cy="926756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7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A300EA-FD46-11EC-6BD4-38AC991B41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3082" y="1075038"/>
            <a:ext cx="10915522" cy="5350476"/>
          </a:xfrm>
        </p:spPr>
        <p:txBody>
          <a:bodyPr/>
          <a:lstStyle/>
          <a:p>
            <a:r>
              <a:rPr lang="en-US" sz="1600" dirty="0"/>
              <a:t>Feature</a:t>
            </a:r>
          </a:p>
          <a:p>
            <a:pPr lvl="1"/>
            <a:r>
              <a:rPr lang="en-US" sz="1600" b="0" dirty="0"/>
              <a:t>For adding new features to the codebase</a:t>
            </a:r>
          </a:p>
          <a:p>
            <a:pPr lvl="1"/>
            <a:r>
              <a:rPr lang="en-US" sz="1600" b="0" dirty="0"/>
              <a:t>Usually track issues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feature/&lt;#&gt;-&lt;short-description&gt;</a:t>
            </a:r>
          </a:p>
          <a:p>
            <a:r>
              <a:rPr lang="en-US" sz="1600" dirty="0"/>
              <a:t>Chore</a:t>
            </a:r>
          </a:p>
          <a:p>
            <a:pPr lvl="1"/>
            <a:r>
              <a:rPr lang="en-US" sz="1600" b="0" dirty="0"/>
              <a:t>For doing chores – documentation, refactoring, The Lord’s Work</a:t>
            </a:r>
          </a:p>
          <a:p>
            <a:pPr lvl="1"/>
            <a:r>
              <a:rPr lang="en-US" sz="1600" b="0" dirty="0"/>
              <a:t>Usually track issues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chore/&lt;#&gt;-&lt;short-description&gt;</a:t>
            </a:r>
            <a:endParaRPr lang="en-US" sz="1600" dirty="0"/>
          </a:p>
          <a:p>
            <a:r>
              <a:rPr lang="en-US" sz="1600" dirty="0"/>
              <a:t>Bugfix</a:t>
            </a:r>
          </a:p>
          <a:p>
            <a:pPr lvl="1"/>
            <a:r>
              <a:rPr lang="en-US" sz="1600" b="0" dirty="0"/>
              <a:t>For fixing bugs (OHHHHHHH) in the codebase</a:t>
            </a:r>
          </a:p>
          <a:p>
            <a:pPr lvl="1"/>
            <a:r>
              <a:rPr lang="en-US" sz="1600" b="0" dirty="0"/>
              <a:t>Usually track issues</a:t>
            </a:r>
          </a:p>
          <a:p>
            <a:pPr lvl="1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bugfix/&lt;#&gt;-&lt;short-description&gt;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1F27F2-47C7-5F62-F522-E0BF0228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branches (personal conventions)</a:t>
            </a:r>
          </a:p>
        </p:txBody>
      </p:sp>
    </p:spTree>
    <p:extLst>
      <p:ext uri="{BB962C8B-B14F-4D97-AF65-F5344CB8AC3E}">
        <p14:creationId xmlns:p14="http://schemas.microsoft.com/office/powerpoint/2010/main" val="3971243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6F5098-A752-05D8-8345-44DD8AECF8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60000"/>
              </a:lnSpc>
              <a:buNone/>
            </a:pPr>
            <a:endParaRPr lang="en-US" sz="1600" dirty="0"/>
          </a:p>
          <a:p>
            <a:pPr marL="0" indent="0">
              <a:lnSpc>
                <a:spcPct val="60000"/>
              </a:lnSpc>
              <a:buNone/>
            </a:pPr>
            <a:r>
              <a:rPr lang="en-US" sz="1600" dirty="0"/>
              <a:t>├─ </a:t>
            </a:r>
            <a:r>
              <a:rPr lang="en-US" sz="1600" b="0" dirty="0"/>
              <a:t>analysis_v0.ipynb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600" dirty="0"/>
              <a:t>├─ </a:t>
            </a:r>
            <a:r>
              <a:rPr lang="en-US" sz="1600" b="0" dirty="0"/>
              <a:t>analysis_v1.ipynb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600" dirty="0"/>
              <a:t>├─ </a:t>
            </a:r>
            <a:r>
              <a:rPr lang="en-US" sz="1600" b="0" dirty="0"/>
              <a:t>analysis_v1_final.ipynb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600" dirty="0"/>
              <a:t>├─ </a:t>
            </a:r>
            <a:r>
              <a:rPr lang="en-US" sz="1600" b="0" dirty="0"/>
              <a:t>analysis_v1_final_final.ipynb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600" dirty="0"/>
              <a:t>├─ </a:t>
            </a:r>
            <a:r>
              <a:rPr lang="en-US" sz="1600" b="0" dirty="0"/>
              <a:t>analysis_v2_final_final.ipynb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600" dirty="0"/>
              <a:t>├─ </a:t>
            </a:r>
            <a:r>
              <a:rPr lang="en-US" sz="1600" b="0" dirty="0"/>
              <a:t>analysis_v2_final_final_hugo_v0.ipynb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600" dirty="0"/>
              <a:t>├─ </a:t>
            </a:r>
            <a:r>
              <a:rPr lang="en-US" sz="1600" b="0" dirty="0"/>
              <a:t>analysis_v2_final_final_winston_FINAL.ipynb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600" dirty="0"/>
              <a:t>├─ </a:t>
            </a:r>
            <a:r>
              <a:rPr lang="en-US" sz="1600" b="0" dirty="0"/>
              <a:t>analysis_v2_final_final_hugo_v1_FINALFINAL.ipynb</a:t>
            </a:r>
          </a:p>
          <a:p>
            <a:pPr marL="0" indent="0">
              <a:lnSpc>
                <a:spcPct val="60000"/>
              </a:lnSpc>
              <a:buNone/>
            </a:pPr>
            <a:endParaRPr lang="en-US" sz="1600" b="0" dirty="0"/>
          </a:p>
          <a:p>
            <a:pPr marL="0" indent="0">
              <a:lnSpc>
                <a:spcPct val="60000"/>
              </a:lnSpc>
              <a:buNone/>
            </a:pPr>
            <a:endParaRPr lang="en-US" sz="1600" b="0" dirty="0"/>
          </a:p>
          <a:p>
            <a:pPr marL="0" indent="0">
              <a:lnSpc>
                <a:spcPct val="60000"/>
              </a:lnSpc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9DA209-2CE2-570C-8A17-C8004CF00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status quo</a:t>
            </a:r>
          </a:p>
        </p:txBody>
      </p:sp>
      <p:pic>
        <p:nvPicPr>
          <p:cNvPr id="1026" name="Picture 2" descr="Animated GIF">
            <a:extLst>
              <a:ext uri="{FF2B5EF4-FFF2-40B4-BE49-F238E27FC236}">
                <a16:creationId xmlns:a16="http://schemas.microsoft.com/office/drawing/2014/main" id="{358BB8A2-C179-BC91-3EA1-AA82BECF5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828" y="1293094"/>
            <a:ext cx="2179393" cy="217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tent GIF">
            <a:extLst>
              <a:ext uri="{FF2B5EF4-FFF2-40B4-BE49-F238E27FC236}">
                <a16:creationId xmlns:a16="http://schemas.microsoft.com/office/drawing/2014/main" id="{E373023B-09F2-8F83-FB06-02DDF220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804" y="1293095"/>
            <a:ext cx="2179392" cy="217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9">
            <a:extLst>
              <a:ext uri="{FF2B5EF4-FFF2-40B4-BE49-F238E27FC236}">
                <a16:creationId xmlns:a16="http://schemas.microsoft.com/office/drawing/2014/main" id="{0B566C1A-87B9-A57A-C8AE-11FAEB13D509}"/>
              </a:ext>
            </a:extLst>
          </p:cNvPr>
          <p:cNvSpPr txBox="1">
            <a:spLocks/>
          </p:cNvSpPr>
          <p:nvPr/>
        </p:nvSpPr>
        <p:spPr>
          <a:xfrm>
            <a:off x="2165685" y="5564906"/>
            <a:ext cx="8092095" cy="1107963"/>
          </a:xfrm>
          <a:prstGeom prst="rect">
            <a:avLst/>
          </a:prstGeom>
          <a:solidFill>
            <a:srgbClr val="EBFFFF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rIns="45720" anchor="ctr" anchorCtr="0"/>
          <a:lstStyle>
            <a:lvl1pPr marL="233363" indent="-233363" algn="l" eaLnBrk="1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 sz="2000" b="1">
                <a:latin typeface="Arial" pitchFamily="34" charset="0"/>
                <a:cs typeface="Arial" pitchFamily="34" charset="0"/>
              </a:defRPr>
            </a:lvl1pPr>
            <a:lvl2pPr marL="539750" indent="-255588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–"/>
              <a:defRPr sz="1800" b="1">
                <a:latin typeface="Arial" pitchFamily="34" charset="0"/>
                <a:cs typeface="Arial" pitchFamily="34" charset="0"/>
              </a:defRPr>
            </a:lvl2pPr>
            <a:lvl3pPr marL="757238" indent="-184150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 sz="1600" b="1">
                <a:latin typeface="Arial" pitchFamily="34" charset="0"/>
                <a:cs typeface="Arial" pitchFamily="34" charset="0"/>
              </a:defRPr>
            </a:lvl3pPr>
            <a:lvl4pPr marL="1033272" indent="0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1400" b="1">
                <a:latin typeface="Arial" pitchFamily="34" charset="0"/>
                <a:cs typeface="Arial" pitchFamily="34" charset="0"/>
              </a:defRPr>
            </a:lvl4pPr>
            <a:lvl5pPr marL="1261872" indent="0" algn="l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 b="1">
                <a:latin typeface="Arial" pitchFamily="34" charset="0"/>
                <a:cs typeface="Arial" pitchFamily="34" charset="0"/>
              </a:defRPr>
            </a:lvl5pPr>
            <a:lvl6pPr marL="1147763" indent="0" algn="l" eaLnBrk="1" hangingPunct="1">
              <a:spcBef>
                <a:spcPts val="600"/>
              </a:spcBef>
              <a:buFont typeface="Arial" pitchFamily="34" charset="0"/>
              <a:buChar char="•"/>
              <a:defRPr sz="1400" b="1">
                <a:latin typeface="Arial" pitchFamily="34" charset="0"/>
                <a:cs typeface="Arial" pitchFamily="34" charset="0"/>
              </a:defRPr>
            </a:lvl6pPr>
            <a:lvl7pPr marL="1319213" indent="-179388" algn="l" eaLnBrk="1" hangingPunct="1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 typeface="Arial" pitchFamily="34" charset="0"/>
              <a:buChar char="•"/>
              <a:defRPr sz="1200" b="1">
                <a:latin typeface="Arial" pitchFamily="34" charset="0"/>
                <a:cs typeface="Arial" pitchFamily="34" charset="0"/>
              </a:defRPr>
            </a:lvl7pPr>
          </a:lstStyle>
          <a:p>
            <a:pPr marL="57150" indent="0" algn="ctr">
              <a:buNone/>
            </a:pPr>
            <a:r>
              <a:rPr lang="en-US" sz="1800" kern="0" dirty="0">
                <a:solidFill>
                  <a:sysClr val="windowText" lastClr="000000"/>
                </a:solidFill>
              </a:rPr>
              <a:t>We need a way to make coding with Hugo easier.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61B4DB-CF21-BF07-C67A-A3289CD781C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9" t="8616" r="11021"/>
          <a:stretch/>
        </p:blipFill>
        <p:spPr>
          <a:xfrm rot="5400000">
            <a:off x="7011643" y="1740637"/>
            <a:ext cx="3731738" cy="3644953"/>
          </a:xfrm>
        </p:spPr>
      </p:pic>
    </p:spTree>
    <p:extLst>
      <p:ext uri="{BB962C8B-B14F-4D97-AF65-F5344CB8AC3E}">
        <p14:creationId xmlns:p14="http://schemas.microsoft.com/office/powerpoint/2010/main" val="182565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2C690A-F708-F680-2BCD-695F9B78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solution: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85C208-7D89-6466-3811-B4CABFDD5B48}"/>
              </a:ext>
            </a:extLst>
          </p:cNvPr>
          <p:cNvSpPr txBox="1"/>
          <p:nvPr/>
        </p:nvSpPr>
        <p:spPr>
          <a:xfrm>
            <a:off x="-28102" y="2988082"/>
            <a:ext cx="8534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code + structure + local copies + collaboration = </a:t>
            </a:r>
          </a:p>
        </p:txBody>
      </p:sp>
      <p:pic>
        <p:nvPicPr>
          <p:cNvPr id="3078" name="Picture 6" descr="Git - Logo Downloads">
            <a:extLst>
              <a:ext uri="{FF2B5EF4-FFF2-40B4-BE49-F238E27FC236}">
                <a16:creationId xmlns:a16="http://schemas.microsoft.com/office/drawing/2014/main" id="{A765BFCC-76E3-D1D2-84B0-65E6011E9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430" y="2540877"/>
            <a:ext cx="3394851" cy="141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19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7F98D7-A55D-78FD-44B4-0031D9AA54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3082" y="1293094"/>
            <a:ext cx="10915522" cy="75111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/>
              <a:t> is a version control system with </a:t>
            </a:r>
            <a:r>
              <a:rPr lang="en-US" dirty="0" err="1"/>
              <a:t>local+remote</a:t>
            </a:r>
            <a:r>
              <a:rPr lang="en-US" dirty="0"/>
              <a:t> repositories, commits, and branches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42C9B8-DAD8-C82B-D589-CF5BF990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even is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/>
              <a:t>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733C3D-19F1-CFF9-3ADE-CC879F241930}"/>
              </a:ext>
            </a:extLst>
          </p:cNvPr>
          <p:cNvSpPr/>
          <p:nvPr/>
        </p:nvSpPr>
        <p:spPr>
          <a:xfrm>
            <a:off x="276185" y="3272243"/>
            <a:ext cx="1724297" cy="751114"/>
          </a:xfrm>
          <a:prstGeom prst="roundRect">
            <a:avLst/>
          </a:prstGeom>
          <a:solidFill>
            <a:srgbClr val="CCDED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stash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F48390-322B-FB9C-020E-7C3334474819}"/>
              </a:ext>
            </a:extLst>
          </p:cNvPr>
          <p:cNvSpPr/>
          <p:nvPr/>
        </p:nvSpPr>
        <p:spPr>
          <a:xfrm>
            <a:off x="2754225" y="3272243"/>
            <a:ext cx="1724297" cy="751114"/>
          </a:xfrm>
          <a:prstGeom prst="roundRect">
            <a:avLst/>
          </a:prstGeom>
          <a:solidFill>
            <a:srgbClr val="02FD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workspace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D699ED1-D011-DB83-0C2F-629AC5F78236}"/>
              </a:ext>
            </a:extLst>
          </p:cNvPr>
          <p:cNvSpPr/>
          <p:nvPr/>
        </p:nvSpPr>
        <p:spPr>
          <a:xfrm>
            <a:off x="5232265" y="3272243"/>
            <a:ext cx="1724297" cy="751114"/>
          </a:xfrm>
          <a:prstGeom prst="roundRect">
            <a:avLst/>
          </a:prstGeom>
          <a:solidFill>
            <a:srgbClr val="FBB27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D197D8-53D8-0FC4-F1CA-78A07111E02B}"/>
              </a:ext>
            </a:extLst>
          </p:cNvPr>
          <p:cNvSpPr/>
          <p:nvPr/>
        </p:nvSpPr>
        <p:spPr>
          <a:xfrm>
            <a:off x="7710305" y="3272243"/>
            <a:ext cx="1724297" cy="751114"/>
          </a:xfrm>
          <a:prstGeom prst="roundRect">
            <a:avLst/>
          </a:prstGeom>
          <a:solidFill>
            <a:srgbClr val="FF90C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 repo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EF2AA8D-1A30-3268-D25B-9CC711945F6B}"/>
              </a:ext>
            </a:extLst>
          </p:cNvPr>
          <p:cNvSpPr/>
          <p:nvPr/>
        </p:nvSpPr>
        <p:spPr>
          <a:xfrm>
            <a:off x="10188343" y="3246118"/>
            <a:ext cx="1724297" cy="751114"/>
          </a:xfrm>
          <a:prstGeom prst="roundRect">
            <a:avLst/>
          </a:prstGeom>
          <a:solidFill>
            <a:srgbClr val="57CBF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repo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7D524-9F86-631C-17A3-EAA62E1086C2}"/>
              </a:ext>
            </a:extLst>
          </p:cNvPr>
          <p:cNvSpPr txBox="1"/>
          <p:nvPr/>
        </p:nvSpPr>
        <p:spPr>
          <a:xfrm>
            <a:off x="9686172" y="2347828"/>
            <a:ext cx="2728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collaborative repo,</a:t>
            </a:r>
          </a:p>
          <a:p>
            <a:pPr algn="ctr"/>
            <a:r>
              <a:rPr lang="en-US" sz="1400" dirty="0"/>
              <a:t>usually on the cloud</a:t>
            </a:r>
          </a:p>
          <a:p>
            <a:pPr algn="ctr"/>
            <a:r>
              <a:rPr lang="en-US" sz="1400" dirty="0"/>
              <a:t>(see next slide)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726B89-9152-BAA3-F432-FC13D4A73093}"/>
              </a:ext>
            </a:extLst>
          </p:cNvPr>
          <p:cNvSpPr txBox="1"/>
          <p:nvPr/>
        </p:nvSpPr>
        <p:spPr>
          <a:xfrm>
            <a:off x="7208134" y="4144328"/>
            <a:ext cx="2728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local copy of repo,</a:t>
            </a:r>
          </a:p>
          <a:p>
            <a:pPr algn="ctr"/>
            <a:r>
              <a:rPr lang="en-US" sz="1400" dirty="0"/>
              <a:t>contains diffs, branches,</a:t>
            </a:r>
          </a:p>
          <a:p>
            <a:pPr algn="ctr"/>
            <a:r>
              <a:rPr lang="en-US" sz="1400" dirty="0"/>
              <a:t>and commits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4BA98-0111-D36B-5F92-59F6B5C08DC4}"/>
              </a:ext>
            </a:extLst>
          </p:cNvPr>
          <p:cNvSpPr txBox="1"/>
          <p:nvPr/>
        </p:nvSpPr>
        <p:spPr>
          <a:xfrm>
            <a:off x="4726524" y="2347828"/>
            <a:ext cx="2728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“staging” area:</a:t>
            </a:r>
          </a:p>
          <a:p>
            <a:pPr algn="ctr"/>
            <a:r>
              <a:rPr lang="en-US" sz="1400" dirty="0"/>
              <a:t>add changes here</a:t>
            </a:r>
          </a:p>
          <a:p>
            <a:pPr algn="ctr"/>
            <a:r>
              <a:rPr lang="en-US" sz="1400" dirty="0"/>
              <a:t>before committing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86D867-A621-593D-B92C-743FD4E13992}"/>
              </a:ext>
            </a:extLst>
          </p:cNvPr>
          <p:cNvSpPr txBox="1"/>
          <p:nvPr/>
        </p:nvSpPr>
        <p:spPr>
          <a:xfrm>
            <a:off x="2252054" y="4144328"/>
            <a:ext cx="2728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the directory and files</a:t>
            </a:r>
          </a:p>
          <a:p>
            <a:pPr algn="ctr"/>
            <a:r>
              <a:rPr lang="en-US" sz="1400" b="1" dirty="0"/>
              <a:t>literally on your computer</a:t>
            </a:r>
            <a:r>
              <a:rPr lang="en-US" sz="1400" dirty="0"/>
              <a:t>.</a:t>
            </a:r>
          </a:p>
          <a:p>
            <a:pPr algn="ctr"/>
            <a:r>
              <a:rPr lang="en-US" sz="1400" dirty="0"/>
              <a:t>if you edit a file, you edit it 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A75BB0-D104-DEFE-2BAD-D1FE91239A58}"/>
              </a:ext>
            </a:extLst>
          </p:cNvPr>
          <p:cNvSpPr txBox="1"/>
          <p:nvPr/>
        </p:nvSpPr>
        <p:spPr>
          <a:xfrm>
            <a:off x="-225986" y="2347828"/>
            <a:ext cx="27286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secret place to hide</a:t>
            </a:r>
          </a:p>
          <a:p>
            <a:pPr algn="ctr"/>
            <a:r>
              <a:rPr lang="en-US" sz="1400" dirty="0"/>
              <a:t>changes when you need to</a:t>
            </a:r>
          </a:p>
          <a:p>
            <a:pPr algn="ctr"/>
            <a:r>
              <a:rPr lang="en-US" sz="1400" dirty="0"/>
              <a:t>switch branches</a:t>
            </a:r>
          </a:p>
        </p:txBody>
      </p:sp>
    </p:spTree>
    <p:extLst>
      <p:ext uri="{BB962C8B-B14F-4D97-AF65-F5344CB8AC3E}">
        <p14:creationId xmlns:p14="http://schemas.microsoft.com/office/powerpoint/2010/main" val="140271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A769C-3973-4755-4C3C-914AEB5C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even isn’t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/>
              <a:t>?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8890C38-DA66-22F6-4616-53CA00F48F4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These are not, strictly speaking, git!</a:t>
            </a:r>
          </a:p>
          <a:p>
            <a:r>
              <a:rPr lang="en-US" dirty="0"/>
              <a:t>These are tools that enable “distributed” version control</a:t>
            </a:r>
          </a:p>
          <a:p>
            <a:r>
              <a:rPr lang="en-US" dirty="0"/>
              <a:t>Host your repos *~*on the cloud*~* for collaboration</a:t>
            </a:r>
          </a:p>
          <a:p>
            <a:r>
              <a:rPr lang="en-US" dirty="0"/>
              <a:t>Also have other useful features:</a:t>
            </a:r>
          </a:p>
          <a:p>
            <a:pPr lvl="1"/>
            <a:r>
              <a:rPr lang="en-US" dirty="0"/>
              <a:t>Issues</a:t>
            </a:r>
          </a:p>
          <a:p>
            <a:pPr lvl="1"/>
            <a:r>
              <a:rPr lang="en-US" dirty="0"/>
              <a:t>Milestones</a:t>
            </a:r>
          </a:p>
          <a:p>
            <a:pPr lvl="1"/>
            <a:r>
              <a:rPr lang="en-US" dirty="0"/>
              <a:t>Pull/Merge requests</a:t>
            </a:r>
          </a:p>
          <a:p>
            <a:pPr lvl="1"/>
            <a:r>
              <a:rPr lang="en-US" dirty="0"/>
              <a:t>Code review</a:t>
            </a:r>
          </a:p>
          <a:p>
            <a:pPr lvl="1"/>
            <a:r>
              <a:rPr lang="en-US" dirty="0"/>
              <a:t>Releases</a:t>
            </a:r>
          </a:p>
          <a:p>
            <a:pPr lvl="1"/>
            <a:r>
              <a:rPr lang="en-US" dirty="0"/>
              <a:t>CI/CD pipelines</a:t>
            </a:r>
          </a:p>
          <a:p>
            <a:pPr lvl="1"/>
            <a:r>
              <a:rPr lang="en-US" dirty="0"/>
              <a:t>Web pages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260AC0-8DA3-2DFF-A345-B51E8FC99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5" y="4872493"/>
            <a:ext cx="4906173" cy="7071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1A6DC7-7D1B-4FAC-79B6-686ECA719F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4" t="28281" r="13354" b="27926"/>
          <a:stretch/>
        </p:blipFill>
        <p:spPr>
          <a:xfrm>
            <a:off x="292845" y="3263417"/>
            <a:ext cx="4030961" cy="925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576D62-B7CB-0071-FB6E-6613C9F55A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" t="18857" r="6103" b="19890"/>
          <a:stretch/>
        </p:blipFill>
        <p:spPr>
          <a:xfrm>
            <a:off x="292845" y="1654342"/>
            <a:ext cx="3260253" cy="9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2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80E992-6A33-ED86-1C16-C965834384FA}"/>
              </a:ext>
            </a:extLst>
          </p:cNvPr>
          <p:cNvCxnSpPr>
            <a:cxnSpLocks/>
          </p:cNvCxnSpPr>
          <p:nvPr/>
        </p:nvCxnSpPr>
        <p:spPr>
          <a:xfrm>
            <a:off x="3616374" y="4021946"/>
            <a:ext cx="0" cy="2834643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E42C9B8-DAD8-C82B-D589-CF5BF990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/>
              <a:t> works, illustrated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733C3D-19F1-CFF9-3ADE-CC879F241930}"/>
              </a:ext>
            </a:extLst>
          </p:cNvPr>
          <p:cNvSpPr/>
          <p:nvPr/>
        </p:nvSpPr>
        <p:spPr>
          <a:xfrm>
            <a:off x="276185" y="3272243"/>
            <a:ext cx="1724297" cy="751114"/>
          </a:xfrm>
          <a:prstGeom prst="roundRect">
            <a:avLst/>
          </a:prstGeom>
          <a:solidFill>
            <a:srgbClr val="CCDED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stash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F48390-322B-FB9C-020E-7C3334474819}"/>
              </a:ext>
            </a:extLst>
          </p:cNvPr>
          <p:cNvSpPr/>
          <p:nvPr/>
        </p:nvSpPr>
        <p:spPr>
          <a:xfrm>
            <a:off x="2754225" y="3272243"/>
            <a:ext cx="1724297" cy="751114"/>
          </a:xfrm>
          <a:prstGeom prst="roundRect">
            <a:avLst/>
          </a:prstGeom>
          <a:solidFill>
            <a:srgbClr val="02FD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workspace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D699ED1-D011-DB83-0C2F-629AC5F78236}"/>
              </a:ext>
            </a:extLst>
          </p:cNvPr>
          <p:cNvSpPr/>
          <p:nvPr/>
        </p:nvSpPr>
        <p:spPr>
          <a:xfrm>
            <a:off x="5232265" y="3272243"/>
            <a:ext cx="1724297" cy="751114"/>
          </a:xfrm>
          <a:prstGeom prst="roundRect">
            <a:avLst/>
          </a:prstGeom>
          <a:solidFill>
            <a:srgbClr val="FBB27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D197D8-53D8-0FC4-F1CA-78A07111E02B}"/>
              </a:ext>
            </a:extLst>
          </p:cNvPr>
          <p:cNvSpPr/>
          <p:nvPr/>
        </p:nvSpPr>
        <p:spPr>
          <a:xfrm>
            <a:off x="7710305" y="3272243"/>
            <a:ext cx="1724297" cy="751114"/>
          </a:xfrm>
          <a:prstGeom prst="roundRect">
            <a:avLst/>
          </a:prstGeom>
          <a:solidFill>
            <a:srgbClr val="FF90C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 repo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EF2AA8D-1A30-3268-D25B-9CC711945F6B}"/>
              </a:ext>
            </a:extLst>
          </p:cNvPr>
          <p:cNvSpPr/>
          <p:nvPr/>
        </p:nvSpPr>
        <p:spPr>
          <a:xfrm>
            <a:off x="10188343" y="3246118"/>
            <a:ext cx="1724297" cy="751114"/>
          </a:xfrm>
          <a:prstGeom prst="roundRect">
            <a:avLst/>
          </a:prstGeom>
          <a:solidFill>
            <a:srgbClr val="57CBF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repo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9F50E8-607F-456D-298D-758FBA8C16C3}"/>
              </a:ext>
            </a:extLst>
          </p:cNvPr>
          <p:cNvSpPr/>
          <p:nvPr/>
        </p:nvSpPr>
        <p:spPr>
          <a:xfrm>
            <a:off x="772712" y="1248032"/>
            <a:ext cx="5687322" cy="188440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status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On branch master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Your branch is up to date with ‘origin/master’.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Untracked files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analysis.py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nothing added to commit but untracked files present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8D126D-77BC-0E6A-B45F-2579614440F1}"/>
              </a:ext>
            </a:extLst>
          </p:cNvPr>
          <p:cNvSpPr/>
          <p:nvPr/>
        </p:nvSpPr>
        <p:spPr>
          <a:xfrm>
            <a:off x="2602453" y="4361935"/>
            <a:ext cx="2027840" cy="3830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touch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analysis.py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82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uiExpand="1" build="allAtOnce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061431-7E61-DD74-D2C8-A54C044415E4}"/>
              </a:ext>
            </a:extLst>
          </p:cNvPr>
          <p:cNvCxnSpPr>
            <a:cxnSpLocks/>
          </p:cNvCxnSpPr>
          <p:nvPr/>
        </p:nvCxnSpPr>
        <p:spPr>
          <a:xfrm>
            <a:off x="3616374" y="4021946"/>
            <a:ext cx="0" cy="2834643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BABA0E-CF6B-DD86-8D51-54D0016A9CB2}"/>
              </a:ext>
            </a:extLst>
          </p:cNvPr>
          <p:cNvCxnSpPr>
            <a:cxnSpLocks/>
          </p:cNvCxnSpPr>
          <p:nvPr/>
        </p:nvCxnSpPr>
        <p:spPr>
          <a:xfrm flipH="1">
            <a:off x="6094412" y="4021946"/>
            <a:ext cx="2" cy="2834643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E42C9B8-DAD8-C82B-D589-CF5BF990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/>
              <a:t> works, illustrated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733C3D-19F1-CFF9-3ADE-CC879F241930}"/>
              </a:ext>
            </a:extLst>
          </p:cNvPr>
          <p:cNvSpPr/>
          <p:nvPr/>
        </p:nvSpPr>
        <p:spPr>
          <a:xfrm>
            <a:off x="276185" y="3272243"/>
            <a:ext cx="1724297" cy="751114"/>
          </a:xfrm>
          <a:prstGeom prst="roundRect">
            <a:avLst/>
          </a:prstGeom>
          <a:solidFill>
            <a:srgbClr val="CCDED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stash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F48390-322B-FB9C-020E-7C3334474819}"/>
              </a:ext>
            </a:extLst>
          </p:cNvPr>
          <p:cNvSpPr/>
          <p:nvPr/>
        </p:nvSpPr>
        <p:spPr>
          <a:xfrm>
            <a:off x="2754225" y="3272243"/>
            <a:ext cx="1724297" cy="751114"/>
          </a:xfrm>
          <a:prstGeom prst="roundRect">
            <a:avLst/>
          </a:prstGeom>
          <a:solidFill>
            <a:srgbClr val="02FD7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workspace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D699ED1-D011-DB83-0C2F-629AC5F78236}"/>
              </a:ext>
            </a:extLst>
          </p:cNvPr>
          <p:cNvSpPr/>
          <p:nvPr/>
        </p:nvSpPr>
        <p:spPr>
          <a:xfrm>
            <a:off x="5232265" y="3272243"/>
            <a:ext cx="1724297" cy="751114"/>
          </a:xfrm>
          <a:prstGeom prst="roundRect">
            <a:avLst/>
          </a:prstGeom>
          <a:solidFill>
            <a:srgbClr val="FBB27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D197D8-53D8-0FC4-F1CA-78A07111E02B}"/>
              </a:ext>
            </a:extLst>
          </p:cNvPr>
          <p:cNvSpPr/>
          <p:nvPr/>
        </p:nvSpPr>
        <p:spPr>
          <a:xfrm>
            <a:off x="7710305" y="3272243"/>
            <a:ext cx="1724297" cy="751114"/>
          </a:xfrm>
          <a:prstGeom prst="roundRect">
            <a:avLst/>
          </a:prstGeom>
          <a:solidFill>
            <a:srgbClr val="FF90C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 repo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EF2AA8D-1A30-3268-D25B-9CC711945F6B}"/>
              </a:ext>
            </a:extLst>
          </p:cNvPr>
          <p:cNvSpPr/>
          <p:nvPr/>
        </p:nvSpPr>
        <p:spPr>
          <a:xfrm>
            <a:off x="10188343" y="3246118"/>
            <a:ext cx="1724297" cy="751114"/>
          </a:xfrm>
          <a:prstGeom prst="roundRect">
            <a:avLst/>
          </a:prstGeom>
          <a:solidFill>
            <a:srgbClr val="57CBF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 repo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04B2B81D-5283-2D30-E9B3-F415A13E6270}"/>
              </a:ext>
            </a:extLst>
          </p:cNvPr>
          <p:cNvSpPr/>
          <p:nvPr/>
        </p:nvSpPr>
        <p:spPr>
          <a:xfrm>
            <a:off x="3705408" y="4744995"/>
            <a:ext cx="2298353" cy="751114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add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analysis.py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31BD9B2-895F-A7DB-546A-FF5C8CC839B2}"/>
              </a:ext>
            </a:extLst>
          </p:cNvPr>
          <p:cNvSpPr/>
          <p:nvPr/>
        </p:nvSpPr>
        <p:spPr>
          <a:xfrm>
            <a:off x="3496309" y="1590076"/>
            <a:ext cx="5195702" cy="139631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git status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On branch master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Your branch is up to date with ‘origin/master’.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Changes to be committed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file:   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analysis.py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109FD5-C1C6-785E-662B-F244C8DD0EA3}"/>
              </a:ext>
            </a:extLst>
          </p:cNvPr>
          <p:cNvSpPr/>
          <p:nvPr/>
        </p:nvSpPr>
        <p:spPr>
          <a:xfrm>
            <a:off x="2602453" y="4361935"/>
            <a:ext cx="2027840" cy="38306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touch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analysis.py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08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29" grpId="0" animBg="1"/>
      <p:bldP spid="35" grpId="0" uiExpand="1" build="allAtOnce" animBg="1"/>
    </p:bldLst>
  </p:timing>
</p:sld>
</file>

<file path=ppt/theme/theme1.xml><?xml version="1.0" encoding="utf-8"?>
<a:theme xmlns:a="http://schemas.openxmlformats.org/drawingml/2006/main" name="ATNS 2016 Presentation Template(1)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2DCF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EQuS Template 2021 Samach" id="{B8A130CB-8210-AC4A-BD41-A411EB5FE5B1}" vid="{F72859CF-8E47-C741-9FDF-B05BAEA19E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ATNS 2016 Presentation Template(1)</Template>
  <TotalTime>11848</TotalTime>
  <Words>1978</Words>
  <Application>Microsoft Macintosh PowerPoint</Application>
  <PresentationFormat>Custom</PresentationFormat>
  <Paragraphs>342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Consolas</vt:lpstr>
      <vt:lpstr>Courier New</vt:lpstr>
      <vt:lpstr>Wingdings</vt:lpstr>
      <vt:lpstr>ATNS 2016 Presentation Template(1)</vt:lpstr>
      <vt:lpstr>git on the bandwagon</vt:lpstr>
      <vt:lpstr>Outline</vt:lpstr>
      <vt:lpstr>The status quo</vt:lpstr>
      <vt:lpstr>The status quo</vt:lpstr>
      <vt:lpstr>A solution: git</vt:lpstr>
      <vt:lpstr>What even is git?</vt:lpstr>
      <vt:lpstr>What even isn’t git?</vt:lpstr>
      <vt:lpstr>How git works, illustrated</vt:lpstr>
      <vt:lpstr>How git works, illustrated</vt:lpstr>
      <vt:lpstr>How git works, illustrated</vt:lpstr>
      <vt:lpstr>How git works, illustrated</vt:lpstr>
      <vt:lpstr>How git works, illustrated</vt:lpstr>
      <vt:lpstr>Outline</vt:lpstr>
      <vt:lpstr>Get git</vt:lpstr>
      <vt:lpstr>An aside: SSH keys</vt:lpstr>
      <vt:lpstr>An aside: .gitignore</vt:lpstr>
      <vt:lpstr>Clone</vt:lpstr>
      <vt:lpstr>Make a branch (two ways)</vt:lpstr>
      <vt:lpstr>Add and commit changes</vt:lpstr>
      <vt:lpstr>Open a Pull Request</vt:lpstr>
      <vt:lpstr>A git workflow, bird’s eye view</vt:lpstr>
      <vt:lpstr>Outline</vt:lpstr>
      <vt:lpstr>Some Opinions™</vt:lpstr>
      <vt:lpstr>Useful tool: VSCode</vt:lpstr>
      <vt:lpstr>Useful tool (Mac): Oh My Zsh</vt:lpstr>
      <vt:lpstr>Useful tool: aliases in .gitconfig</vt:lpstr>
      <vt:lpstr>Other tips! (from Shantanu)</vt:lpstr>
      <vt:lpstr>Helpful resources (that I stole from)</vt:lpstr>
      <vt:lpstr>Outline</vt:lpstr>
      <vt:lpstr>Demo!</vt:lpstr>
      <vt:lpstr>Backup/Other Stuff</vt:lpstr>
      <vt:lpstr>Update .gitconfig</vt:lpstr>
      <vt:lpstr>How to: checkout one (1) file from another branch</vt:lpstr>
      <vt:lpstr>How to: stash and pop</vt:lpstr>
      <vt:lpstr>Wait, jk! Undo a commit!</vt:lpstr>
      <vt:lpstr>Make an issue</vt:lpstr>
      <vt:lpstr>Types of branches (personal conventions)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Lindblad Tomography of a Superconducting Quantum Processor</dc:title>
  <dc:creator>Gabriel Orr Samach</dc:creator>
  <cp:lastModifiedBy>Jeffrey Grover</cp:lastModifiedBy>
  <cp:revision>115</cp:revision>
  <dcterms:created xsi:type="dcterms:W3CDTF">2021-02-24T16:25:46Z</dcterms:created>
  <dcterms:modified xsi:type="dcterms:W3CDTF">2025-01-31T20:50:39Z</dcterms:modified>
</cp:coreProperties>
</file>